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11"/>
  </p:notesMasterIdLst>
  <p:handoutMasterIdLst>
    <p:handoutMasterId r:id="rId12"/>
  </p:handoutMasterIdLst>
  <p:sldIdLst>
    <p:sldId id="272" r:id="rId3"/>
    <p:sldId id="262" r:id="rId4"/>
    <p:sldId id="268" r:id="rId5"/>
    <p:sldId id="270" r:id="rId6"/>
    <p:sldId id="269" r:id="rId7"/>
    <p:sldId id="264" r:id="rId8"/>
    <p:sldId id="273" r:id="rId9"/>
    <p:sldId id="265" r:id="rId10"/>
  </p:sldIdLst>
  <p:sldSz cx="9144000" cy="6858000" type="screen4x3"/>
  <p:notesSz cx="9929813" cy="6797675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7">
          <p15:clr>
            <a:srgbClr val="A4A3A4"/>
          </p15:clr>
        </p15:guide>
        <p15:guide id="2" orient="horz" pos="3766">
          <p15:clr>
            <a:srgbClr val="A4A3A4"/>
          </p15:clr>
        </p15:guide>
        <p15:guide id="3" orient="horz" pos="1310">
          <p15:clr>
            <a:srgbClr val="A4A3A4"/>
          </p15:clr>
        </p15:guide>
        <p15:guide id="4" orient="horz" pos="311">
          <p15:clr>
            <a:srgbClr val="A4A3A4"/>
          </p15:clr>
        </p15:guide>
        <p15:guide id="5" pos="275">
          <p15:clr>
            <a:srgbClr val="A4A3A4"/>
          </p15:clr>
        </p15:guide>
        <p15:guide id="6" pos="5467">
          <p15:clr>
            <a:srgbClr val="A4A3A4"/>
          </p15:clr>
        </p15:guide>
        <p15:guide id="7" pos="28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A0E"/>
    <a:srgbClr val="71CC18"/>
    <a:srgbClr val="71C418"/>
    <a:srgbClr val="71B218"/>
    <a:srgbClr val="6BD9CB"/>
    <a:srgbClr val="8460C8"/>
    <a:srgbClr val="5B99DE"/>
    <a:srgbClr val="71B206"/>
    <a:srgbClr val="69A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6" autoAdjust="0"/>
    <p:restoredTop sz="99822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1428" y="96"/>
      </p:cViewPr>
      <p:guideLst>
        <p:guide orient="horz" pos="547"/>
        <p:guide orient="horz" pos="3766"/>
        <p:guide orient="horz" pos="1310"/>
        <p:guide orient="horz" pos="311"/>
        <p:guide pos="275"/>
        <p:guide pos="5467"/>
        <p:guide pos="28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2768" y="-112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rtat 13-22 power p.GRAFIC CNF '!$A$5</c:f>
              <c:strCache>
                <c:ptCount val="1"/>
                <c:pt idx="0">
                  <c:v>Resultat anual (Capacitat/Necessitat finançament -CNF)</c:v>
                </c:pt>
              </c:strCache>
            </c:strRef>
          </c:tx>
          <c:spPr>
            <a:solidFill>
              <a:srgbClr val="71B206"/>
            </a:solidFill>
            <a:ln>
              <a:solidFill>
                <a:srgbClr val="71B206"/>
              </a:solidFill>
            </a:ln>
            <a:effectLst/>
          </c:spPr>
          <c:invertIfNegative val="0"/>
          <c:cat>
            <c:strRef>
              <c:f>' rtat 13-22 power p.GRAFIC CNF '!$B$4:$L$4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 PREVIST</c:v>
                </c:pt>
              </c:strCache>
            </c:strRef>
          </c:cat>
          <c:val>
            <c:numRef>
              <c:f>' rtat 13-22 power p.GRAFIC CNF '!$B$5:$L$5</c:f>
              <c:numCache>
                <c:formatCode>#,##0</c:formatCode>
                <c:ptCount val="11"/>
                <c:pt idx="0">
                  <c:v>12410790.150000012</c:v>
                </c:pt>
                <c:pt idx="1">
                  <c:v>7193833.6800000239</c:v>
                </c:pt>
                <c:pt idx="2">
                  <c:v>8295429.169999972</c:v>
                </c:pt>
                <c:pt idx="3">
                  <c:v>-7029924.4600000121</c:v>
                </c:pt>
                <c:pt idx="4">
                  <c:v>11311294.809999987</c:v>
                </c:pt>
                <c:pt idx="5">
                  <c:v>1499669.2600000091</c:v>
                </c:pt>
                <c:pt idx="6">
                  <c:v>6010462.1900000051</c:v>
                </c:pt>
                <c:pt idx="7">
                  <c:v>15238222.210000016</c:v>
                </c:pt>
                <c:pt idx="8">
                  <c:v>1408953.7299999911</c:v>
                </c:pt>
                <c:pt idx="9">
                  <c:v>-9531683.6800000016</c:v>
                </c:pt>
                <c:pt idx="10">
                  <c:v>-25565515.777613193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860856"/>
        <c:axId val="104860464"/>
      </c:barChart>
      <c:catAx>
        <c:axId val="104860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04860464"/>
        <c:crosses val="autoZero"/>
        <c:auto val="1"/>
        <c:lblAlgn val="ctr"/>
        <c:lblOffset val="100"/>
        <c:noMultiLvlLbl val="0"/>
      </c:catAx>
      <c:valAx>
        <c:axId val="10486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0486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ca-E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a-ES"/>
              <a:t>Evolució</a:t>
            </a:r>
            <a:r>
              <a:rPr lang="ca-ES" baseline="0"/>
              <a:t> ingressos corrents/despeses corrents</a:t>
            </a:r>
            <a:endParaRPr lang="ca-E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 rtat 13-22 power p.GRAFIC EST.'!$A$6</c:f>
              <c:strCache>
                <c:ptCount val="1"/>
                <c:pt idx="0">
                  <c:v>Ingressos corrents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 rtat 13-22 power p.GRAFIC EST.'!$B$5:$L$5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 PREVIST</c:v>
                </c:pt>
              </c:strCache>
            </c:strRef>
          </c:cat>
          <c:val>
            <c:numRef>
              <c:f>' rtat 13-22 power p.GRAFIC EST.'!$B$6:$L$6</c:f>
              <c:numCache>
                <c:formatCode>#,##0</c:formatCode>
                <c:ptCount val="11"/>
                <c:pt idx="0">
                  <c:v>108614755.41</c:v>
                </c:pt>
                <c:pt idx="1">
                  <c:v>106946804.71000002</c:v>
                </c:pt>
                <c:pt idx="2">
                  <c:v>113797951.09999998</c:v>
                </c:pt>
                <c:pt idx="3">
                  <c:v>114685163.66</c:v>
                </c:pt>
                <c:pt idx="4">
                  <c:v>127001908.10999998</c:v>
                </c:pt>
                <c:pt idx="5">
                  <c:v>115840769.64</c:v>
                </c:pt>
                <c:pt idx="6">
                  <c:v>127607629.74000002</c:v>
                </c:pt>
                <c:pt idx="7">
                  <c:v>118369938.73</c:v>
                </c:pt>
                <c:pt idx="8">
                  <c:v>124017869.16999997</c:v>
                </c:pt>
                <c:pt idx="9">
                  <c:v>114822860.63</c:v>
                </c:pt>
                <c:pt idx="10">
                  <c:v>115877279.19388682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 rtat 13-22 power p.GRAFIC EST.'!$A$7</c:f>
              <c:strCache>
                <c:ptCount val="1"/>
                <c:pt idx="0">
                  <c:v>Despeses corrents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 rtat 13-22 power p.GRAFIC EST.'!$B$5:$L$5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 PREVIST</c:v>
                </c:pt>
              </c:strCache>
            </c:strRef>
          </c:cat>
          <c:val>
            <c:numRef>
              <c:f>' rtat 13-22 power p.GRAFIC EST.'!$B$7:$L$7</c:f>
              <c:numCache>
                <c:formatCode>#,##0</c:formatCode>
                <c:ptCount val="11"/>
                <c:pt idx="0">
                  <c:v>85321550.969999984</c:v>
                </c:pt>
                <c:pt idx="1">
                  <c:v>91585566.489999995</c:v>
                </c:pt>
                <c:pt idx="2">
                  <c:v>91760637.840000004</c:v>
                </c:pt>
                <c:pt idx="3">
                  <c:v>96931219.660000011</c:v>
                </c:pt>
                <c:pt idx="4">
                  <c:v>98497807.019999996</c:v>
                </c:pt>
                <c:pt idx="5">
                  <c:v>100909491.78999999</c:v>
                </c:pt>
                <c:pt idx="6">
                  <c:v>106870460.95000002</c:v>
                </c:pt>
                <c:pt idx="7">
                  <c:v>103933904.44999999</c:v>
                </c:pt>
                <c:pt idx="8">
                  <c:v>108302410.51999998</c:v>
                </c:pt>
                <c:pt idx="9">
                  <c:v>117273501.61</c:v>
                </c:pt>
                <c:pt idx="10">
                  <c:v>121075170.44000001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858896"/>
        <c:axId val="104859680"/>
      </c:lineChart>
      <c:catAx>
        <c:axId val="10485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04859680"/>
        <c:crosses val="autoZero"/>
        <c:auto val="1"/>
        <c:lblAlgn val="ctr"/>
        <c:lblOffset val="100"/>
        <c:noMultiLvlLbl val="0"/>
      </c:catAx>
      <c:valAx>
        <c:axId val="10485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0485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ca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25171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2BC8C-E05B-814D-BF12-A8C2951AC299}" type="datetime1">
              <a:rPr lang="es-ES" smtClean="0"/>
              <a:t>25/09/2023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25171" y="6456218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A6682-E14A-9B4E-999A-267E4F7CB7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3838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430A1-C5A0-5E4F-90AB-0EB33D175811}" type="datetime1">
              <a:rPr lang="es-ES" smtClean="0"/>
              <a:t>25/09/2023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982" y="3228896"/>
            <a:ext cx="794385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745D5-AA7F-B94A-9B49-D1455CB9C32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36187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745D5-AA7F-B94A-9B49-D1455CB9C328}" type="slidenum">
              <a:rPr lang="es-ES" smtClean="0">
                <a:solidFill>
                  <a:prstClr val="black"/>
                </a:solidFill>
              </a:rPr>
              <a:pPr/>
              <a:t>1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4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INFORME DE GESTIÓ     AJUNTAMENT DE SANT CUGAT         JUNY 2018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930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INFORME DE GESTIÓ     AJUNTAMENT DE SANT CUGAT         JUNY 2018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7556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solidFill>
                  <a:prstClr val="black"/>
                </a:solidFill>
                <a:latin typeface="Source Sans Pro Semibold"/>
                <a:cs typeface="Source Sans Pro Semibold"/>
              </a:rPr>
              <a:t>Institut de Gestió Estratègica, Promoció Econòmica i Societat de la Informació - Agost 2023 </a:t>
            </a:r>
            <a:endParaRPr lang="es-ES" sz="900" dirty="0" smtClean="0">
              <a:solidFill>
                <a:prstClr val="black"/>
              </a:solidFill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9082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solidFill>
                  <a:prstClr val="black"/>
                </a:solidFill>
                <a:latin typeface="Source Sans Pro Light"/>
                <a:cs typeface="Source Sans Pro Light"/>
              </a:rPr>
              <a:t>Institut de Gestió Estratègica, Promoció Econòmica i Societat de la Informació - Agost 2023 </a:t>
            </a:r>
            <a:endParaRPr lang="es-ES" sz="900" dirty="0">
              <a:solidFill>
                <a:prstClr val="black"/>
              </a:solidFill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3069836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 userDrawn="1"/>
        </p:nvCxnSpPr>
        <p:spPr>
          <a:xfrm>
            <a:off x="457200" y="6414948"/>
            <a:ext cx="8229600" cy="0"/>
          </a:xfrm>
          <a:prstGeom prst="line">
            <a:avLst/>
          </a:prstGeom>
          <a:ln w="190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INFORME DE GESTIÓ     AJUNTAMENT DE SANT CUGAT         JUNY 2018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11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400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 userDrawn="1"/>
        </p:nvCxnSpPr>
        <p:spPr>
          <a:xfrm>
            <a:off x="457200" y="6414948"/>
            <a:ext cx="8229600" cy="0"/>
          </a:xfrm>
          <a:prstGeom prst="line">
            <a:avLst/>
          </a:prstGeom>
          <a:ln w="190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solidFill>
                  <a:prstClr val="black"/>
                </a:solidFill>
                <a:latin typeface="Source Sans Pro Light"/>
                <a:cs typeface="Source Sans Pro Light"/>
              </a:rPr>
              <a:t>Institut de Gestió Estratègica, Promoció Econòmica i Societat de la Informació - Agost 2023 </a:t>
            </a:r>
            <a:endParaRPr lang="es-ES" sz="900" dirty="0">
              <a:solidFill>
                <a:prstClr val="black"/>
              </a:solidFill>
              <a:latin typeface="Source Sans Pro Light"/>
              <a:cs typeface="Source Sans Pro Light"/>
            </a:endParaRPr>
          </a:p>
        </p:txBody>
      </p:sp>
      <p:sp>
        <p:nvSpPr>
          <p:cNvPr id="11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2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" t="1318" r="10715" b="5212"/>
          <a:stretch/>
        </p:blipFill>
        <p:spPr>
          <a:xfrm>
            <a:off x="0" y="0"/>
            <a:ext cx="9156329" cy="6858000"/>
          </a:xfrm>
          <a:prstGeom prst="rect">
            <a:avLst/>
          </a:prstGeom>
        </p:spPr>
      </p:pic>
      <p:sp>
        <p:nvSpPr>
          <p:cNvPr id="6" name="Triángulo rectángulo 5"/>
          <p:cNvSpPr/>
          <p:nvPr/>
        </p:nvSpPr>
        <p:spPr>
          <a:xfrm flipH="1">
            <a:off x="4459475" y="2220493"/>
            <a:ext cx="4700427" cy="4700427"/>
          </a:xfrm>
          <a:prstGeom prst="rtTriangle">
            <a:avLst/>
          </a:prstGeom>
          <a:solidFill>
            <a:srgbClr val="71B20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66" y="5854095"/>
            <a:ext cx="1866693" cy="648676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412470" y="293900"/>
            <a:ext cx="8489616" cy="13830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4000" dirty="0" smtClean="0">
                <a:solidFill>
                  <a:prstClr val="white"/>
                </a:solidFill>
                <a:latin typeface="Source Sans Pro ExtraLight"/>
                <a:cs typeface="Source Sans Pro ExtraLight"/>
              </a:rPr>
              <a:t>PREVISIÓ DE TANCAMENT  PRESSUPOST ANY 2023</a:t>
            </a:r>
          </a:p>
          <a:p>
            <a:pPr algn="l"/>
            <a:r>
              <a:rPr lang="es-ES" sz="3200" dirty="0" smtClean="0">
                <a:solidFill>
                  <a:prstClr val="white"/>
                </a:solidFill>
                <a:latin typeface="Source Sans Pro ExtraLight"/>
                <a:cs typeface="Source Sans Pro ExtraLight"/>
              </a:rPr>
              <a:t>AJUNTAMENT DE SANT CUGAT DEL VALLÈS </a:t>
            </a:r>
          </a:p>
        </p:txBody>
      </p:sp>
    </p:spTree>
    <p:extLst>
      <p:ext uri="{BB962C8B-B14F-4D97-AF65-F5344CB8AC3E}">
        <p14:creationId xmlns:p14="http://schemas.microsoft.com/office/powerpoint/2010/main" val="37471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50" name="CuadroTexto 49"/>
          <p:cNvSpPr txBox="1"/>
          <p:nvPr/>
        </p:nvSpPr>
        <p:spPr>
          <a:xfrm>
            <a:off x="1331201" y="740475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COMPTE DE RESULTATS PREVIST ANY 2023</a:t>
            </a:r>
          </a:p>
          <a:p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AJUNTAMENT DE SANT CUGAT DEL VALLÈS </a:t>
            </a:r>
            <a:endParaRPr lang="es-ES" sz="1200" dirty="0">
              <a:latin typeface="Source Sans Pro Light"/>
              <a:cs typeface="Source Sans Pro Light"/>
            </a:endParaRPr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b="1" dirty="0" smtClean="0">
                <a:latin typeface="Source Sans Pro Semibold"/>
                <a:cs typeface="Source Sans Pro Semibold"/>
              </a:rPr>
              <a:t>SETEMBRE 2023</a:t>
            </a:r>
            <a:endParaRPr lang="es-ES" sz="900" b="1" dirty="0">
              <a:latin typeface="Source Sans Pro Light"/>
              <a:cs typeface="Source Sans Pro Light"/>
            </a:endParaRPr>
          </a:p>
        </p:txBody>
      </p:sp>
      <p:sp>
        <p:nvSpPr>
          <p:cNvPr id="27" name="Crida amb línia 1 26"/>
          <p:cNvSpPr/>
          <p:nvPr/>
        </p:nvSpPr>
        <p:spPr>
          <a:xfrm rot="10800000" flipV="1">
            <a:off x="5711686" y="4796698"/>
            <a:ext cx="3240155" cy="1153528"/>
          </a:xfrm>
          <a:prstGeom prst="borderCallout1">
            <a:avLst>
              <a:gd name="adj1" fmla="val 42355"/>
              <a:gd name="adj2" fmla="val 101482"/>
              <a:gd name="adj3" fmla="val 42995"/>
              <a:gd name="adj4" fmla="val 10153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7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a-ES" sz="700" baseline="0" dirty="0">
                <a:latin typeface="Arial" panose="020B0604020202020204" pitchFamily="34" charset="0"/>
                <a:cs typeface="Arial" panose="020B0604020202020204" pitchFamily="34" charset="0"/>
              </a:rPr>
              <a:t> ingressos no financers (ingressos corrents + ingressos de capital)</a:t>
            </a:r>
          </a:p>
          <a:p>
            <a:pPr algn="l"/>
            <a:r>
              <a:rPr lang="ca-ES" sz="700" u="sng" baseline="0" dirty="0">
                <a:latin typeface="Arial" panose="020B0604020202020204" pitchFamily="34" charset="0"/>
                <a:cs typeface="Arial" panose="020B0604020202020204" pitchFamily="34" charset="0"/>
              </a:rPr>
              <a:t>- despeses no financeres (despeses corrents + despeses de capital)</a:t>
            </a:r>
          </a:p>
          <a:p>
            <a:pPr algn="l"/>
            <a:r>
              <a:rPr lang="ca-ES" sz="70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CNF (capacitat o necessitat de finançament)</a:t>
            </a:r>
            <a:endParaRPr lang="ca-ES" sz="700" b="1" u="non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a-ES" sz="700" b="1" u="none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a-ES" sz="700" b="1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* CNF </a:t>
            </a:r>
            <a:r>
              <a:rPr lang="ca-ES" sz="700" b="1" u="non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positiva=superàvit</a:t>
            </a:r>
            <a:r>
              <a:rPr lang="ca-ES" sz="700" b="1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= capacitat de finançament propi de despeses </a:t>
            </a:r>
          </a:p>
          <a:p>
            <a:pPr algn="l"/>
            <a:r>
              <a:rPr lang="ca-ES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a-ES" sz="700" b="1" u="non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financeres </a:t>
            </a:r>
            <a:r>
              <a:rPr lang="ca-ES" sz="700" b="1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amb ingressos no financers</a:t>
            </a:r>
          </a:p>
          <a:p>
            <a:pPr algn="l"/>
            <a:r>
              <a:rPr lang="ca-ES" sz="700" b="1" u="non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* CNF </a:t>
            </a:r>
            <a:r>
              <a:rPr lang="ca-ES" sz="700" b="1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negativa=dèficit=necessitat d'acudir als mercats financers per </a:t>
            </a:r>
            <a:r>
              <a:rPr lang="ca-ES" sz="700" b="1" u="non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a-ES" sz="7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ca-ES" sz="700" b="1" u="non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finançar el desequilibri </a:t>
            </a:r>
            <a:r>
              <a:rPr lang="ca-ES" sz="700" b="1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entre ingressos i despeses no financeres </a:t>
            </a:r>
          </a:p>
          <a:p>
            <a:pPr algn="l"/>
            <a:endParaRPr lang="ca-E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18402"/>
              </p:ext>
            </p:extLst>
          </p:nvPr>
        </p:nvGraphicFramePr>
        <p:xfrm>
          <a:off x="540775" y="1736702"/>
          <a:ext cx="4832716" cy="4483511"/>
        </p:xfrm>
        <a:graphic>
          <a:graphicData uri="http://schemas.openxmlformats.org/drawingml/2006/table">
            <a:tbl>
              <a:tblPr/>
              <a:tblGrid>
                <a:gridCol w="2086400"/>
                <a:gridCol w="686579"/>
                <a:gridCol w="686579"/>
                <a:gridCol w="686579"/>
                <a:gridCol w="686579"/>
              </a:tblGrid>
              <a:tr h="114288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a-E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PREVISIÓ COMPTE RESULTATS AJUNTAMENT SANT CUGAT DEL VALLÈS EXERCICI 2023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134457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exercici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Ajustaments SEC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ajustat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estalvi brut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34457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corrent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corrents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124.915.962,45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-9.038.683,26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115.877.279,19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68.188.767,83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-6.779.577,82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61.409.190,00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7.780.323,83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-2.809.968,78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4.970.355,05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11.514.912,10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-701.601,65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10.813.310,44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36.440.447,18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1.252.465,00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37.692.912,18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991.511,52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991.511,52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corrents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121.950.914,86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-875.744,42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121.075.170,44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46.142.096,42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46.142.096,42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39.418.206,32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-1.875.744,42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37.542.461,90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2.401.597,17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1.000.000,00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3.401.597,17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33.989.014,95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33.989.014,95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Estalvi brut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2.965.047,59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-8.162.938,84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-5.197.891,25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-4,49%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1.471.951,02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1.680.045,00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1.471.951,02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1.680.045,00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22.047.669,53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22.047.669,53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20.174.774,89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20.174.774,89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1.872.894,64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1.872.894,64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Superàvit/Dèficit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-20.575.718,51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-20.367.624,53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340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Resultat anual (Capacitat/Necessitat finançament -CNF)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-17.610.670,92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-7.954.844,86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-25.565.515,78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Fonts de finançament de la CNF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de capital financers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24.403.921,41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24.403.921,41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24.399.069,78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24.399.069,78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de capital financeres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12.519.500,32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12.519.500,32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2.603.191,19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2.603.191,19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9.916.309,13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9.916.309,13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Operacions financeres netes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11.884.421,09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11.884.421,09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8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Excedent/Dèficit de finançament anual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-5.726.249,83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-7.954.844,86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-13.681.094,69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8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8" name="CuadroTexto 49"/>
          <p:cNvSpPr txBox="1"/>
          <p:nvPr/>
        </p:nvSpPr>
        <p:spPr>
          <a:xfrm>
            <a:off x="498962" y="479000"/>
            <a:ext cx="8187838" cy="562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COMPARACIÓ RESULTAT PREVIST 2023/RESULTAT 2022</a:t>
            </a:r>
          </a:p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 </a:t>
            </a:r>
            <a:endParaRPr lang="es-ES" sz="12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142844"/>
              </p:ext>
            </p:extLst>
          </p:nvPr>
        </p:nvGraphicFramePr>
        <p:xfrm>
          <a:off x="773946" y="1346175"/>
          <a:ext cx="7751988" cy="4637025"/>
        </p:xfrm>
        <a:graphic>
          <a:graphicData uri="http://schemas.openxmlformats.org/drawingml/2006/table">
            <a:tbl>
              <a:tblPr/>
              <a:tblGrid>
                <a:gridCol w="2134012"/>
                <a:gridCol w="702247"/>
                <a:gridCol w="702247"/>
                <a:gridCol w="702247"/>
                <a:gridCol w="702247"/>
                <a:gridCol w="702247"/>
                <a:gridCol w="702247"/>
                <a:gridCol w="702247"/>
                <a:gridCol w="702247"/>
              </a:tblGrid>
              <a:tr h="120604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COMPARACIÓ RESULTAT PREVIST 2023 / RESULTAT 2022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13943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exercici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Ajustaments SEC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ajustat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estalvi brut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exercici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Ajustaments SEC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ajustat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estalvi brut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39438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corrent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corrents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124.915.962,45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-9.038.683,26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115.877.279,19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118.944.310,98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-4.121.450,35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114.822.860,63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68.188.767,83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-6.779.577,82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61.409.190,00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70.947.852,90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-928.957,59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70.018.895,31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7.780.323,83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-2.809.968,78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4.970.355,05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7.262.699,03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-688.872,58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6.573.826,45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11.514.912,10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-701.601,65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10.813.310,44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11.525.640,65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-704.792,99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10.820.847,66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36.440.447,18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1.252.465,00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37.692.912,18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27.827.535,49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-1.798.827,19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26.028.708,30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991.511,52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991.511,52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1.380.582,91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1.380.582,91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corrents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121.950.914,86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-875.744,42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121.075.170,44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116.482.745,34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790.756,27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117.273.501,61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46.142.096,42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46.142.096,42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41.747.675,96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41.747.675,96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39.418.206,32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-1.875.744,42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37.542.461,90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40.916.860,46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790.756,27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41.707.616,73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2.401.597,17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1.000.000,00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3.401.597,17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999.377,71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999.377,71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33.989.014,95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33.989.014,95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32.818.831,21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32.818.831,21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Estalvi brut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2.965.047,59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-8.162.938,84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-5.197.891,25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-4,49%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2.461.565,64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-4.912.206,62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-2.450.640,98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-2,13%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1.471.951,02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1.680.045,00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4.452.674,47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4.452.674,47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629.909,31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629.909,31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1.471.951,02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1.680.045,00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3.822.765,16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3.822.765,16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22.047.669,53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22.047.669,53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11.533.717,17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11.533.717,17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20.174.774,89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20.174.774,89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8.610.455,54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8.610.455,54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1.872.894,64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1.872.894,64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2.923.261,63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2.923.261,63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Superàvit/Dèficit de capital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-20.575.718,51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208.093,98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-20.367.624,53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-7.081.042,70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-7.081.042,70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776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Resultat anual (Capacitat/Necessitat finançament -CNF)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-17.610.670,92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-7.954.844,86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-25.565.515,78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-4.619.477,06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-4.912.206,62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-9.531.683,68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Fonts de finançament de la CNF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de capital financers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24.403.921,41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24.403.921,41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8.471.038,82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8.471.038,82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4.851,63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4.827,51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4.827,51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24.399.069,78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24.399.069,78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8.466.211,31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8.466.211,31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de capital financeres 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12.519.500,32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12.519.500,32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11.146.042,67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11.146.042,67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2.603.191,19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2.603.191,19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798.109,77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798.109,77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9.916.309,13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9.916.309,13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10.347.932,90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10.347.932,90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Operacions financeres netes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11.884.421,09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11.884.421,09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-2.675.003,85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-2.675.003,85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23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Excedent/Dèficit de finançament anual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-5.726.249,83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-7.954.844,86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-13.681.094,69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-7.294.480,91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-4.912.206,62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-12.206.687,53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45" marR="6545" marT="6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81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8" name="CuadroTexto 49"/>
          <p:cNvSpPr txBox="1"/>
          <p:nvPr/>
        </p:nvSpPr>
        <p:spPr>
          <a:xfrm>
            <a:off x="693695" y="479000"/>
            <a:ext cx="7636057" cy="483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EVOLUCIÓ RESULTAT AJUSTAT SEC 2013 – 2022  I RESULTAT PREVIST 2023</a:t>
            </a:r>
          </a:p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 </a:t>
            </a:r>
          </a:p>
          <a:p>
            <a:pPr algn="ctr"/>
            <a:endParaRPr lang="es-ES" sz="12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3" name="Ta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518817"/>
              </p:ext>
            </p:extLst>
          </p:nvPr>
        </p:nvGraphicFramePr>
        <p:xfrm>
          <a:off x="805641" y="1495409"/>
          <a:ext cx="7757333" cy="4681553"/>
        </p:xfrm>
        <a:graphic>
          <a:graphicData uri="http://schemas.openxmlformats.org/drawingml/2006/table">
            <a:tbl>
              <a:tblPr/>
              <a:tblGrid>
                <a:gridCol w="1933163"/>
                <a:gridCol w="592289"/>
                <a:gridCol w="378406"/>
                <a:gridCol w="592289"/>
                <a:gridCol w="378406"/>
                <a:gridCol w="592289"/>
                <a:gridCol w="378406"/>
                <a:gridCol w="592289"/>
                <a:gridCol w="378406"/>
                <a:gridCol w="592289"/>
                <a:gridCol w="378406"/>
                <a:gridCol w="592289"/>
                <a:gridCol w="378406"/>
              </a:tblGrid>
              <a:tr h="155843"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5794" marR="5794" marT="57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ca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236882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corrent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corrents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108.614.755,41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106.946.804,71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113.797.951,10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114.685.163,66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127.001.908,11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corrents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85.321.550,97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91.585.566,49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91.760.637,84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96.931.219,66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98.497.807,02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23.293.204,44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21,45%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15.361.238,22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14,36%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22.037.313,26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19,37%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17.753.944,00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15,48%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28.504.101,09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22,44%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4.000.357,10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4.341.083,85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4.789.006,84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2.377.740,32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3.754.149,77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14.882.771,39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12.508.488,39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18.530.890,93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27.161.608,78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20.946.956,05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Superàvit/Dèficit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-10.882.414,29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-8.167.404,54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-13.741.884,09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-24.783.868,46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-17.192.806,28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anual (Capacitat/Necessitat finançament -CNF)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12.410.790,15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7.193.833,68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8.295.429,17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-7.029.924,46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11.311.294,81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Fonts de finançament de la CNF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de capital financers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5.856.600,00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9.000.000,00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307.685,95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23.392.572,20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7.174.904,64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de capital financeres 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9.061.148,18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8.639.150,22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8.244.599,15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10.167.376,09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9.611.323,80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Operacions financeres netes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-3.204.548,18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360.849,78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-7.936.913,20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13.225.196,11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-2.436.419,16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Excedent/Dèficit de finançament anual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9.206.241,97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7.554.683,46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358.515,97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6.195.271,65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8.874.875,65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3"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5794" marR="5794" marT="57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PREVISIÓ 2023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211947"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ajustat SEC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corrent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corrents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115.840.769,64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127.607.629,74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118.369.938,73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124.017.869,17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114.822.860,63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115.877.279,19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corrents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100.909.491,79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106.870.460,95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103.933.904,45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108.302.410,52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117.273.501,61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121.075.170,44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Estalvi brut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14.931.277,85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12,89%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20.737.168,79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16,25%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14.436.034,28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12,20%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15.715.458,65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12,67%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-2.450.640,98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-2,13%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-5.197.891,25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-4,49%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2.660.021,20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3.984.870,18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5.961.270,00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2.384.473,07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4.452.674,47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1.680.045,00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16.091.629,79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18.711.576,78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5.159.082,07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16.690.977,99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11.533.717,17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22.047.669,53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Superàvit/Dèficit de capital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-13.431.608,59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-14.726.706,60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802.187,93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-14.306.504,92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-7.081.042,70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-20.367.624,53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Resultat anual (Capacitat/Necessitat finançament -CNF)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1.499.669,26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6.010.462,19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15.238.222,21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1.408.953,73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-9.531.683,68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-25.565.515,78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Fonts de finançament de la CNF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 de capital financers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19.683.494,82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9.245.041,62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2.494.491,18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12.809.452,72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8.471.038,82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24.403.921,41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Despeses de capital financeres 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10.907.382,45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10.632.385,63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14.142.487,39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13.252.111,07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11.146.042,67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12.519.500,32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Operacions financeres netes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8.776.112,37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-1.387.344,01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-11.647.996,21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-442.658,35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-2.675.003,85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11.884.421,09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974"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Excedent/Dèficit de finançament anual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10.275.781,63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4.623.118,18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3.590.226,00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966.295,38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-12.206.687,53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-13.681.094,69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77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50" name="CuadroTexto 49"/>
          <p:cNvSpPr txBox="1"/>
          <p:nvPr/>
        </p:nvSpPr>
        <p:spPr>
          <a:xfrm>
            <a:off x="999760" y="656867"/>
            <a:ext cx="7339907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CAPACITAT/NECESSITAT DE FINANÇAMENT (CNF)</a:t>
            </a:r>
          </a:p>
          <a:p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AJUNTAMENT DE SANT CUGAT DEL VALLÈS </a:t>
            </a:r>
            <a:endParaRPr lang="es-ES" sz="1200" dirty="0">
              <a:latin typeface="Source Sans Pro Light"/>
              <a:cs typeface="Source Sans Pro Light"/>
            </a:endParaRPr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8" name="Ta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288867"/>
              </p:ext>
            </p:extLst>
          </p:nvPr>
        </p:nvGraphicFramePr>
        <p:xfrm>
          <a:off x="457200" y="1789064"/>
          <a:ext cx="8115305" cy="604770"/>
        </p:xfrm>
        <a:graphic>
          <a:graphicData uri="http://schemas.openxmlformats.org/drawingml/2006/table">
            <a:tbl>
              <a:tblPr/>
              <a:tblGrid>
                <a:gridCol w="1755479"/>
                <a:gridCol w="578166"/>
                <a:gridCol w="578166"/>
                <a:gridCol w="578166"/>
                <a:gridCol w="578166"/>
                <a:gridCol w="578166"/>
                <a:gridCol w="578166"/>
                <a:gridCol w="578166"/>
                <a:gridCol w="578166"/>
                <a:gridCol w="578166"/>
                <a:gridCol w="578166"/>
                <a:gridCol w="578166"/>
              </a:tblGrid>
              <a:tr h="290364">
                <a:tc>
                  <a:txBody>
                    <a:bodyPr/>
                    <a:lstStyle/>
                    <a:p>
                      <a:pPr algn="l" fontAlgn="b"/>
                      <a:endParaRPr lang="ca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 </a:t>
                      </a:r>
                      <a:r>
                        <a:rPr lang="ca-E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PREVIST</a:t>
                      </a:r>
                      <a:endParaRPr lang="ca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4406">
                <a:tc>
                  <a:txBody>
                    <a:bodyPr/>
                    <a:lstStyle/>
                    <a:p>
                      <a:pPr algn="l" fontAlgn="ctr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anual (Capacitat/Necessitat finançament -CNF)</a:t>
                      </a:r>
                    </a:p>
                  </a:txBody>
                  <a:tcPr marL="6799" marR="6799" marT="67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12.410.790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7.193.834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8.295.429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-7.029.924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11.311.295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1.499.669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6.010.462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15.238.222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1.408.954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-9.531.684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-25.565.516</a:t>
                      </a:r>
                    </a:p>
                  </a:txBody>
                  <a:tcPr marL="6799" marR="6799" marT="67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Gràfic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496940"/>
              </p:ext>
            </p:extLst>
          </p:nvPr>
        </p:nvGraphicFramePr>
        <p:xfrm>
          <a:off x="1419227" y="2657475"/>
          <a:ext cx="6476997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29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50" name="CuadroTexto 49"/>
          <p:cNvSpPr txBox="1"/>
          <p:nvPr/>
        </p:nvSpPr>
        <p:spPr>
          <a:xfrm>
            <a:off x="1143000" y="628292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ESTALVI BRUT</a:t>
            </a:r>
          </a:p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AJUNTAMENT DE SANT CUGAT DEL VALLÈS </a:t>
            </a:r>
            <a:endParaRPr lang="es-ES" sz="1200" dirty="0">
              <a:latin typeface="Source Sans Pro Light"/>
              <a:cs typeface="Source Sans Pro Light"/>
            </a:endParaRPr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38374"/>
              </p:ext>
            </p:extLst>
          </p:nvPr>
        </p:nvGraphicFramePr>
        <p:xfrm>
          <a:off x="390523" y="1641169"/>
          <a:ext cx="8296277" cy="844875"/>
        </p:xfrm>
        <a:graphic>
          <a:graphicData uri="http://schemas.openxmlformats.org/drawingml/2006/table">
            <a:tbl>
              <a:tblPr/>
              <a:tblGrid>
                <a:gridCol w="975887"/>
                <a:gridCol w="665490"/>
                <a:gridCol w="665490"/>
                <a:gridCol w="665490"/>
                <a:gridCol w="665490"/>
                <a:gridCol w="665490"/>
                <a:gridCol w="665490"/>
                <a:gridCol w="665490"/>
                <a:gridCol w="665490"/>
                <a:gridCol w="665490"/>
                <a:gridCol w="665490"/>
                <a:gridCol w="665490"/>
              </a:tblGrid>
              <a:tr h="168975">
                <a:tc>
                  <a:txBody>
                    <a:bodyPr/>
                    <a:lstStyle/>
                    <a:p>
                      <a:pPr algn="l" fontAlgn="b"/>
                      <a:endParaRPr lang="ca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4" marR="7084" marT="70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 PREVIST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8975">
                <a:tc>
                  <a:txBody>
                    <a:bodyPr/>
                    <a:lstStyle/>
                    <a:p>
                      <a:pPr algn="l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Ingressos corrents</a:t>
                      </a:r>
                    </a:p>
                  </a:txBody>
                  <a:tcPr marL="7084" marR="7084" marT="70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108.614.755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106.946.805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113.797.951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114.685.164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127.001.908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115.840.770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127.607.630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118.369.939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124.017.869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114.822.861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115.877.279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8975">
                <a:tc>
                  <a:txBody>
                    <a:bodyPr/>
                    <a:lstStyle/>
                    <a:p>
                      <a:pPr algn="l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 corrents</a:t>
                      </a:r>
                    </a:p>
                  </a:txBody>
                  <a:tcPr marL="7084" marR="7084" marT="70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85.321.551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91.585.566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91.760.638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96.931.220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98.497.807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100.909.492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106.870.461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103.933.904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108.302.411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117.273.502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121.075.170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975">
                <a:tc>
                  <a:txBody>
                    <a:bodyPr/>
                    <a:lstStyle/>
                    <a:p>
                      <a:pPr algn="l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Estalvi brut</a:t>
                      </a:r>
                    </a:p>
                  </a:txBody>
                  <a:tcPr marL="7084" marR="7084" marT="70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23.293.204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15.361.238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22.037.313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17.753.944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28.504.101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14.931.278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20.737.169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14.436.034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15.715.459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-2.450.641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-5.197.891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975">
                <a:tc>
                  <a:txBody>
                    <a:bodyPr/>
                    <a:lstStyle/>
                    <a:p>
                      <a:pPr algn="l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estalvi brut</a:t>
                      </a:r>
                    </a:p>
                  </a:txBody>
                  <a:tcPr marL="7084" marR="7084" marT="70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21,45%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14,36%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19,37%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15,48%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22,44%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12,89%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16,25%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12,20%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12,67%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-2,13%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-4,49%</a:t>
                      </a:r>
                    </a:p>
                  </a:txBody>
                  <a:tcPr marL="7084" marR="7084" marT="7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àfic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565641"/>
              </p:ext>
            </p:extLst>
          </p:nvPr>
        </p:nvGraphicFramePr>
        <p:xfrm>
          <a:off x="1519240" y="2910049"/>
          <a:ext cx="6105519" cy="3276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15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50" name="CuadroTexto 49"/>
          <p:cNvSpPr txBox="1"/>
          <p:nvPr/>
        </p:nvSpPr>
        <p:spPr>
          <a:xfrm>
            <a:off x="457200" y="628292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DEUTE VIU </a:t>
            </a:r>
          </a:p>
          <a:p>
            <a:pPr algn="ctr"/>
            <a:r>
              <a:rPr lang="es-ES" sz="24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AJUNTAMENT DE SANT CUGAT DEL VALLÈS </a:t>
            </a:r>
            <a:endParaRPr lang="es-ES" sz="1200" dirty="0">
              <a:latin typeface="Source Sans Pro Light"/>
              <a:cs typeface="Source Sans Pro Light"/>
            </a:endParaRPr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645959"/>
              </p:ext>
            </p:extLst>
          </p:nvPr>
        </p:nvGraphicFramePr>
        <p:xfrm>
          <a:off x="1951567" y="2226732"/>
          <a:ext cx="5075765" cy="3367354"/>
        </p:xfrm>
        <a:graphic>
          <a:graphicData uri="http://schemas.openxmlformats.org/drawingml/2006/table">
            <a:tbl>
              <a:tblPr/>
              <a:tblGrid>
                <a:gridCol w="934907"/>
                <a:gridCol w="1449106"/>
                <a:gridCol w="128549"/>
                <a:gridCol w="1238752"/>
                <a:gridCol w="1324451"/>
              </a:tblGrid>
              <a:tr h="512423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DEUTE VIU A 31/12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DEUTE VIU / DRN AJUNTAMENT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DEUTE VIU / DRN CONSOLIDAT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206"/>
                    </a:solidFill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65.764.784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60,55%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59,15%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64.229.683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60,06%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55,38%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56.864.755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49,97%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46,07%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69.523.277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60,62%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67.082.932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52,82%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51,32%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79.039.074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63,46%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77.286.444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60,57%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73.124.996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57,30%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58,13%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86.937.544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70,10%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67,61%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89.284.158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77,76%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79.367.849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68,49%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7322"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745"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ca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r>
                        <a:rPr lang="ca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El rati de deute viu a 31 de desembre de 2022 és superior al 75% legal establert, però cal tenir en compte que a efectes legals aquesta magnitud s'ha de calcular de forma consolidada, i per tant, resulta un rati de 66,88%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64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17" name="Marcador de pie de página 7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</p:spPr>
        <p:txBody>
          <a:bodyPr/>
          <a:lstStyle/>
          <a:p>
            <a:r>
              <a:rPr lang="es-ES" sz="900" dirty="0" smtClean="0">
                <a:latin typeface="Source Sans Pro Semibold"/>
                <a:cs typeface="Source Sans Pro Semibold"/>
              </a:rPr>
              <a:t>AJUNTAMENT DE SANT CUGAT         </a:t>
            </a:r>
            <a:r>
              <a:rPr lang="es-ES" sz="900" dirty="0" smtClean="0">
                <a:latin typeface="Source Sans Pro Light"/>
                <a:cs typeface="Source Sans Pro Semibold"/>
              </a:rPr>
              <a:t>SETEMBRE</a:t>
            </a:r>
            <a:r>
              <a:rPr lang="es-ES" sz="900" dirty="0" smtClean="0">
                <a:latin typeface="Source Sans Pro Light"/>
                <a:cs typeface="Source Sans Pro Light"/>
              </a:rPr>
              <a:t> 2023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6" name="CuadroTexto 49"/>
          <p:cNvSpPr txBox="1"/>
          <p:nvPr/>
        </p:nvSpPr>
        <p:spPr>
          <a:xfrm>
            <a:off x="887760" y="792334"/>
            <a:ext cx="7426507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s-ES" sz="2000" dirty="0" smtClean="0">
                <a:solidFill>
                  <a:srgbClr val="71B206"/>
                </a:solidFill>
                <a:latin typeface="Source Sans Pro Black"/>
                <a:cs typeface="Source Sans Pro Light"/>
              </a:rPr>
              <a:t>DRETS RECONEGUTS NETS I OBLIGACIONS RECONEGUDES NETES ANYS 2021 – 2022 – PREVISIÓ 2023</a:t>
            </a:r>
          </a:p>
          <a:p>
            <a:endParaRPr lang="es-ES" sz="2400" dirty="0">
              <a:solidFill>
                <a:srgbClr val="71B206"/>
              </a:solidFill>
              <a:latin typeface="Source Sans Pro Black"/>
              <a:cs typeface="Source Sans Pro Light"/>
            </a:endParaRPr>
          </a:p>
          <a:p>
            <a:endParaRPr lang="es-ES" sz="12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551946"/>
              </p:ext>
            </p:extLst>
          </p:nvPr>
        </p:nvGraphicFramePr>
        <p:xfrm>
          <a:off x="2266950" y="1743869"/>
          <a:ext cx="4610100" cy="4191000"/>
        </p:xfrm>
        <a:graphic>
          <a:graphicData uri="http://schemas.openxmlformats.org/drawingml/2006/table">
            <a:tbl>
              <a:tblPr/>
              <a:tblGrid>
                <a:gridCol w="1257300"/>
                <a:gridCol w="1117600"/>
                <a:gridCol w="1117600"/>
                <a:gridCol w="1117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INGRESSOS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DRN 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DRN 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DRN PREVIST 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83.389.571,08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70.947.852,90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68.188.767,83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5.212.234,60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7.262.699,03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7.780.323,83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11.250.905,58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11.525.640,65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11.514.912,10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24.750.174,04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27.827.535,49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36.440.447,18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834.472,63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1.380.582,91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991.511,52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16.357,25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629.909,31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2.368.115,82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3.822.765,16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1.471.951,02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4.803,48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4.827,51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4.851,63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12.804.649,24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8.466.211,31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24.399.069,78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140.631.283,72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131.868.024,27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150.791.834,88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a-E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ORN 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ORN 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ORN PREVIST 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38.659.807,00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41.747.675,96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46.142.096,42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38.365.179,32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40.916.860,46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39.418.206,32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730.182,60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999.377,71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2.401.597,17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30.158.431,39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32.818.831,21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33.989.014,95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12.949.932,76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8.610.455,54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20.174.774,89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3.741.045,23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2.923.261,63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1.872.894,64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3.200.323,42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798.109,77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2.603.191,19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Capítol 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10.051.787,65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10.347.932,90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9.916.309,13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137.856.689,37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139.162.505,18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156.518.084,71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1430</Words>
  <Application>Microsoft Office PowerPoint</Application>
  <PresentationFormat>Presentación en pantalla (4:3)</PresentationFormat>
  <Paragraphs>1244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Source Sans Pro</vt:lpstr>
      <vt:lpstr>Source Sans Pro Black</vt:lpstr>
      <vt:lpstr>Source Sans Pro ExtraLight</vt:lpstr>
      <vt:lpstr>Source Sans Pro Light</vt:lpstr>
      <vt:lpstr>Source Sans Pro Semibold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isidre</dc:creator>
  <cp:lastModifiedBy>Joaquim Lloveras</cp:lastModifiedBy>
  <cp:revision>116</cp:revision>
  <cp:lastPrinted>2023-09-25T10:21:59Z</cp:lastPrinted>
  <dcterms:created xsi:type="dcterms:W3CDTF">2017-03-21T11:20:08Z</dcterms:created>
  <dcterms:modified xsi:type="dcterms:W3CDTF">2023-09-25T11:59:50Z</dcterms:modified>
</cp:coreProperties>
</file>