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1.xml" ContentType="application/vnd.openxmlformats-officedocument.drawingml.chartshapes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362" r:id="rId3"/>
    <p:sldId id="360" r:id="rId4"/>
    <p:sldId id="322" r:id="rId5"/>
    <p:sldId id="361" r:id="rId6"/>
    <p:sldId id="312" r:id="rId7"/>
    <p:sldId id="352" r:id="rId8"/>
    <p:sldId id="358" r:id="rId9"/>
    <p:sldId id="353" r:id="rId10"/>
    <p:sldId id="342" r:id="rId11"/>
    <p:sldId id="283" r:id="rId12"/>
    <p:sldId id="338" r:id="rId13"/>
    <p:sldId id="357" r:id="rId14"/>
    <p:sldId id="354" r:id="rId15"/>
    <p:sldId id="359" r:id="rId16"/>
    <p:sldId id="333" r:id="rId17"/>
    <p:sldId id="350" r:id="rId18"/>
    <p:sldId id="284" r:id="rId19"/>
    <p:sldId id="337" r:id="rId20"/>
    <p:sldId id="346" r:id="rId21"/>
    <p:sldId id="310" r:id="rId22"/>
    <p:sldId id="355" r:id="rId23"/>
    <p:sldId id="324" r:id="rId24"/>
    <p:sldId id="325" r:id="rId25"/>
    <p:sldId id="329" r:id="rId26"/>
    <p:sldId id="363" r:id="rId27"/>
    <p:sldId id="295" r:id="rId28"/>
    <p:sldId id="327" r:id="rId29"/>
    <p:sldId id="323" r:id="rId30"/>
    <p:sldId id="344" r:id="rId31"/>
    <p:sldId id="349" r:id="rId32"/>
    <p:sldId id="269" r:id="rId33"/>
  </p:sldIdLst>
  <p:sldSz cx="9144000" cy="6858000" type="screen4x3"/>
  <p:notesSz cx="10018713" cy="6888163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47">
          <p15:clr>
            <a:srgbClr val="A4A3A4"/>
          </p15:clr>
        </p15:guide>
        <p15:guide id="2" orient="horz" pos="3766">
          <p15:clr>
            <a:srgbClr val="A4A3A4"/>
          </p15:clr>
        </p15:guide>
        <p15:guide id="3" orient="horz" pos="1310">
          <p15:clr>
            <a:srgbClr val="A4A3A4"/>
          </p15:clr>
        </p15:guide>
        <p15:guide id="4" orient="horz" pos="311">
          <p15:clr>
            <a:srgbClr val="A4A3A4"/>
          </p15:clr>
        </p15:guide>
        <p15:guide id="5" pos="275">
          <p15:clr>
            <a:srgbClr val="A4A3A4"/>
          </p15:clr>
        </p15:guide>
        <p15:guide id="6" pos="5467">
          <p15:clr>
            <a:srgbClr val="A4A3A4"/>
          </p15:clr>
        </p15:guide>
        <p15:guide id="7" pos="285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70" userDrawn="1">
          <p15:clr>
            <a:srgbClr val="A4A3A4"/>
          </p15:clr>
        </p15:guide>
        <p15:guide id="2" pos="3156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sendo Dou" initials="RD" lastIdx="0" clrIdx="0">
    <p:extLst>
      <p:ext uri="{19B8F6BF-5375-455C-9EA6-DF929625EA0E}">
        <p15:presenceInfo xmlns:p15="http://schemas.microsoft.com/office/powerpoint/2012/main" userId="S-1-5-21-1586068972-1035039330-483988704-1680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EBD1"/>
    <a:srgbClr val="E8F4F8"/>
    <a:srgbClr val="8CAF47"/>
    <a:srgbClr val="97B953"/>
    <a:srgbClr val="81A042"/>
    <a:srgbClr val="E9EFF7"/>
    <a:srgbClr val="D0DFB3"/>
    <a:srgbClr val="D1F98F"/>
    <a:srgbClr val="BDD29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 mitjà 2 - èmfasi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 mitjà 2 - èmfasi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06799F8-075E-4A3A-A7F6-7FBC6576F1A4}" styleName="Estil amb tema 2 - èmfasi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Estil amb tema 1 - èmfasi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799B23B-EC83-4686-B30A-512413B5E67A}" styleName="Estil clar 3 - èmfasi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Estil clar 2 - èmfasi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Sense estil ni q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Estil amb tema 1 - èmfasi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Estil clar 1 - èmfasi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Estil mitjà 1 - èmfasi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Estil mitjà 3 - èmfasi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Estil amb tema 1 - èmfasi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Estil amb tema 1 - èmfasi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A488322-F2BA-4B5B-9748-0D474271808F}" styleName="Estilo medio 3 - 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03447BB-5D67-496B-8E87-E561075AD55C}" styleName="Estilo oscuro 1 - Énfasis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49" autoAdjust="0"/>
    <p:restoredTop sz="99822" autoAdjust="0"/>
  </p:normalViewPr>
  <p:slideViewPr>
    <p:cSldViewPr snapToGrid="0" snapToObjects="1" showGuides="1">
      <p:cViewPr varScale="1">
        <p:scale>
          <a:sx n="116" d="100"/>
          <a:sy n="116" d="100"/>
        </p:scale>
        <p:origin x="1530" y="108"/>
      </p:cViewPr>
      <p:guideLst>
        <p:guide orient="horz" pos="547"/>
        <p:guide orient="horz" pos="3766"/>
        <p:guide orient="horz" pos="1310"/>
        <p:guide orient="horz" pos="311"/>
        <p:guide pos="275"/>
        <p:guide pos="5467"/>
        <p:guide pos="285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92" d="100"/>
          <a:sy n="92" d="100"/>
        </p:scale>
        <p:origin x="-2768" y="-112"/>
      </p:cViewPr>
      <p:guideLst>
        <p:guide orient="horz" pos="2170"/>
        <p:guide pos="315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0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111.xlsx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212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data01\Usuaris01$\rosendodou\Escritorio\presentacio%20pressupost\DADES%20GR&#192;FIQUES%20TOTAL%20ORDINARI%20TOTAL%20INVERSIONS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3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4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7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8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9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531525043086488"/>
          <c:y val="3.6559104025307716E-2"/>
          <c:w val="0.82509644425315143"/>
          <c:h val="0.90530075738811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chemeClr val="accent3">
                    <a:lumMod val="89000"/>
                  </a:schemeClr>
                </a:gs>
                <a:gs pos="38000">
                  <a:schemeClr val="accent3">
                    <a:lumMod val="89000"/>
                  </a:schemeClr>
                </a:gs>
                <a:gs pos="69000">
                  <a:schemeClr val="accent3">
                    <a:lumMod val="75000"/>
                  </a:schemeClr>
                </a:gs>
                <a:gs pos="97000">
                  <a:schemeClr val="accent3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7153796675420948E-17"/>
                  <c:y val="-1.5101142660197778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3567244568421113E-3"/>
                  <c:y val="-2.769123962559699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871344891368429E-3"/>
                  <c:y val="-5.538247925119425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7426897827367894E-3"/>
                  <c:y val="-1.107649585023882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5.6140346741052876E-3"/>
                  <c:y val="-2.769123962559699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9.356724456842146E-3"/>
                  <c:y val="-5.538247925119399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1.4970759130947295E-2"/>
                  <c:y val="-8.307371887679099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.00" sourceLinked="0"/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a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Full1!$A$4:$A$10</c:f>
              <c:numCache>
                <c:formatCode>General</c:formatCod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</c:numCache>
            </c:numRef>
          </c:cat>
          <c:val>
            <c:numRef>
              <c:f>Full1!$B$4:$B$10</c:f>
              <c:numCache>
                <c:formatCode>_("€"* #,##0.00_);_("€"* \(#,##0.00\);_("€"* "-"??_);_(@_)</c:formatCode>
                <c:ptCount val="7"/>
                <c:pt idx="0">
                  <c:v>109834340.52</c:v>
                </c:pt>
                <c:pt idx="1">
                  <c:v>112561003.62</c:v>
                </c:pt>
                <c:pt idx="2">
                  <c:v>118949640.05000001</c:v>
                </c:pt>
                <c:pt idx="3">
                  <c:v>121898996.5</c:v>
                </c:pt>
                <c:pt idx="4">
                  <c:v>128262788.39999986</c:v>
                </c:pt>
                <c:pt idx="5">
                  <c:v>130688243.60000002</c:v>
                </c:pt>
                <c:pt idx="6">
                  <c:v>134483921.97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2720680"/>
        <c:axId val="302723424"/>
      </c:barChart>
      <c:catAx>
        <c:axId val="302720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302723424"/>
        <c:crosses val="autoZero"/>
        <c:auto val="1"/>
        <c:lblAlgn val="ctr"/>
        <c:lblOffset val="100"/>
        <c:noMultiLvlLbl val="0"/>
      </c:catAx>
      <c:valAx>
        <c:axId val="302723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€&quot;* #,##0.00_);_(&quot;€&quot;* \(#,##0.00\);_(&quot;€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302720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626842207370834"/>
          <c:y val="1.805524677404825E-2"/>
          <c:w val="0.60799128847811723"/>
          <c:h val="0.9104501524746022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pattFill prst="ltUpDiag">
                <a:fgClr>
                  <a:schemeClr val="accent3">
                    <a:shade val="37000"/>
                  </a:schemeClr>
                </a:fgClr>
                <a:bgClr>
                  <a:schemeClr val="accent3">
                    <a:shade val="37000"/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3">
                    <a:shade val="37000"/>
                  </a:schemeClr>
                </a:innerShdw>
              </a:effectLst>
            </c:spPr>
          </c:dPt>
          <c:dPt>
            <c:idx val="1"/>
            <c:bubble3D val="0"/>
            <c:spPr>
              <a:pattFill prst="ltUpDiag">
                <a:fgClr>
                  <a:schemeClr val="accent3">
                    <a:shade val="45000"/>
                  </a:schemeClr>
                </a:fgClr>
                <a:bgClr>
                  <a:schemeClr val="accent3">
                    <a:shade val="45000"/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3">
                    <a:shade val="45000"/>
                  </a:schemeClr>
                </a:innerShdw>
              </a:effectLst>
            </c:spPr>
          </c:dPt>
          <c:dPt>
            <c:idx val="2"/>
            <c:bubble3D val="0"/>
            <c:spPr>
              <a:pattFill prst="ltUpDiag">
                <a:fgClr>
                  <a:schemeClr val="accent3">
                    <a:shade val="53000"/>
                  </a:schemeClr>
                </a:fgClr>
                <a:bgClr>
                  <a:schemeClr val="accent3">
                    <a:shade val="53000"/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3">
                    <a:shade val="53000"/>
                  </a:schemeClr>
                </a:innerShdw>
              </a:effectLst>
            </c:spPr>
          </c:dPt>
          <c:dPt>
            <c:idx val="3"/>
            <c:bubble3D val="0"/>
            <c:spPr>
              <a:pattFill prst="ltUpDiag">
                <a:fgClr>
                  <a:schemeClr val="accent3">
                    <a:shade val="61000"/>
                  </a:schemeClr>
                </a:fgClr>
                <a:bgClr>
                  <a:schemeClr val="accent3">
                    <a:shade val="61000"/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3">
                    <a:shade val="61000"/>
                  </a:schemeClr>
                </a:innerShdw>
              </a:effectLst>
            </c:spPr>
          </c:dPt>
          <c:dPt>
            <c:idx val="4"/>
            <c:bubble3D val="0"/>
            <c:spPr>
              <a:pattFill prst="ltUpDiag">
                <a:fgClr>
                  <a:schemeClr val="accent3">
                    <a:shade val="68000"/>
                  </a:schemeClr>
                </a:fgClr>
                <a:bgClr>
                  <a:schemeClr val="accent3">
                    <a:shade val="68000"/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3">
                    <a:shade val="68000"/>
                  </a:schemeClr>
                </a:innerShdw>
              </a:effectLst>
            </c:spPr>
          </c:dPt>
          <c:dPt>
            <c:idx val="5"/>
            <c:bubble3D val="0"/>
            <c:spPr>
              <a:pattFill prst="ltUpDiag">
                <a:fgClr>
                  <a:schemeClr val="accent3">
                    <a:shade val="76000"/>
                  </a:schemeClr>
                </a:fgClr>
                <a:bgClr>
                  <a:schemeClr val="accent3">
                    <a:shade val="76000"/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3">
                    <a:shade val="76000"/>
                  </a:schemeClr>
                </a:innerShdw>
              </a:effectLst>
            </c:spPr>
          </c:dPt>
          <c:dPt>
            <c:idx val="6"/>
            <c:bubble3D val="0"/>
            <c:spPr>
              <a:pattFill prst="ltUpDiag">
                <a:fgClr>
                  <a:schemeClr val="accent3">
                    <a:shade val="84000"/>
                  </a:schemeClr>
                </a:fgClr>
                <a:bgClr>
                  <a:schemeClr val="accent3">
                    <a:shade val="84000"/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3">
                    <a:shade val="84000"/>
                  </a:schemeClr>
                </a:innerShdw>
              </a:effectLst>
            </c:spPr>
          </c:dPt>
          <c:dPt>
            <c:idx val="7"/>
            <c:bubble3D val="0"/>
            <c:spPr>
              <a:pattFill prst="ltUpDiag">
                <a:fgClr>
                  <a:schemeClr val="accent3">
                    <a:shade val="92000"/>
                  </a:schemeClr>
                </a:fgClr>
                <a:bgClr>
                  <a:schemeClr val="accent3">
                    <a:shade val="92000"/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3">
                    <a:shade val="92000"/>
                  </a:schemeClr>
                </a:innerShdw>
              </a:effectLst>
            </c:spPr>
          </c:dPt>
          <c:dPt>
            <c:idx val="8"/>
            <c:bubble3D val="0"/>
            <c:spPr>
              <a:pattFill prst="ltUpDiag">
                <a:fgClr>
                  <a:schemeClr val="accent3"/>
                </a:fgClr>
                <a:bgClr>
                  <a:schemeClr val="accent3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3"/>
                </a:innerShdw>
              </a:effectLst>
            </c:spPr>
          </c:dPt>
          <c:dPt>
            <c:idx val="9"/>
            <c:bubble3D val="0"/>
            <c:spPr>
              <a:pattFill prst="ltUpDiag">
                <a:fgClr>
                  <a:schemeClr val="accent3">
                    <a:tint val="93000"/>
                  </a:schemeClr>
                </a:fgClr>
                <a:bgClr>
                  <a:schemeClr val="accent3">
                    <a:tint val="93000"/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3">
                    <a:tint val="93000"/>
                  </a:schemeClr>
                </a:innerShdw>
              </a:effectLst>
            </c:spPr>
          </c:dPt>
          <c:dPt>
            <c:idx val="10"/>
            <c:bubble3D val="0"/>
            <c:spPr>
              <a:pattFill prst="ltUpDiag">
                <a:fgClr>
                  <a:schemeClr val="accent3">
                    <a:tint val="85000"/>
                  </a:schemeClr>
                </a:fgClr>
                <a:bgClr>
                  <a:schemeClr val="accent3">
                    <a:tint val="85000"/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3">
                    <a:tint val="85000"/>
                  </a:schemeClr>
                </a:innerShdw>
              </a:effectLst>
            </c:spPr>
          </c:dPt>
          <c:dPt>
            <c:idx val="11"/>
            <c:bubble3D val="0"/>
            <c:spPr>
              <a:pattFill prst="ltUpDiag">
                <a:fgClr>
                  <a:schemeClr val="accent3">
                    <a:tint val="77000"/>
                  </a:schemeClr>
                </a:fgClr>
                <a:bgClr>
                  <a:schemeClr val="accent3">
                    <a:tint val="77000"/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3">
                    <a:tint val="77000"/>
                  </a:schemeClr>
                </a:innerShdw>
              </a:effectLst>
            </c:spPr>
          </c:dPt>
          <c:dPt>
            <c:idx val="12"/>
            <c:bubble3D val="0"/>
            <c:spPr>
              <a:pattFill prst="ltUpDiag">
                <a:fgClr>
                  <a:schemeClr val="accent3">
                    <a:tint val="69000"/>
                  </a:schemeClr>
                </a:fgClr>
                <a:bgClr>
                  <a:schemeClr val="accent3">
                    <a:tint val="69000"/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3">
                    <a:tint val="69000"/>
                  </a:schemeClr>
                </a:innerShdw>
              </a:effectLst>
            </c:spPr>
          </c:dPt>
          <c:dPt>
            <c:idx val="13"/>
            <c:bubble3D val="0"/>
            <c:spPr>
              <a:pattFill prst="ltUpDiag">
                <a:fgClr>
                  <a:schemeClr val="accent3">
                    <a:tint val="62000"/>
                  </a:schemeClr>
                </a:fgClr>
                <a:bgClr>
                  <a:schemeClr val="accent3">
                    <a:tint val="62000"/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3">
                    <a:tint val="62000"/>
                  </a:schemeClr>
                </a:innerShdw>
              </a:effectLst>
            </c:spPr>
          </c:dPt>
          <c:dPt>
            <c:idx val="14"/>
            <c:bubble3D val="0"/>
            <c:spPr>
              <a:pattFill prst="ltUpDiag">
                <a:fgClr>
                  <a:schemeClr val="accent3">
                    <a:tint val="54000"/>
                  </a:schemeClr>
                </a:fgClr>
                <a:bgClr>
                  <a:schemeClr val="accent3">
                    <a:tint val="54000"/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3">
                    <a:tint val="54000"/>
                  </a:schemeClr>
                </a:innerShdw>
              </a:effectLst>
            </c:spPr>
          </c:dPt>
          <c:dPt>
            <c:idx val="15"/>
            <c:bubble3D val="0"/>
            <c:spPr>
              <a:pattFill prst="ltUpDiag">
                <a:fgClr>
                  <a:schemeClr val="accent3">
                    <a:tint val="46000"/>
                  </a:schemeClr>
                </a:fgClr>
                <a:bgClr>
                  <a:schemeClr val="accent3">
                    <a:tint val="46000"/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3">
                    <a:tint val="46000"/>
                  </a:schemeClr>
                </a:innerShdw>
              </a:effectLst>
            </c:spPr>
          </c:dPt>
          <c:dPt>
            <c:idx val="16"/>
            <c:bubble3D val="0"/>
            <c:spPr>
              <a:pattFill prst="ltUpDiag">
                <a:fgClr>
                  <a:schemeClr val="accent3">
                    <a:tint val="38000"/>
                  </a:schemeClr>
                </a:fgClr>
                <a:bgClr>
                  <a:schemeClr val="accent3">
                    <a:tint val="38000"/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3">
                    <a:tint val="38000"/>
                  </a:schemeClr>
                </a:innerShdw>
              </a:effectLst>
            </c:spPr>
          </c:dPt>
          <c:dLbls>
            <c:dLbl>
              <c:idx val="0"/>
              <c:layout>
                <c:manualLayout>
                  <c:x val="-1.9419572673832413E-2"/>
                  <c:y val="5.3997138731835037E-2"/>
                </c:manualLayout>
              </c:layout>
              <c:tx>
                <c:rich>
                  <a:bodyPr/>
                  <a:lstStyle/>
                  <a:p>
                    <a:fld id="{934D35AF-97C5-4B27-92D5-3B446CE1497F}" type="CATEGORYNAME">
                      <a:rPr lang="en-US" sz="900"/>
                      <a:pPr/>
                      <a:t>[NOM DE LA CATEGORIA]</a:t>
                    </a:fld>
                    <a:r>
                      <a:rPr lang="en-US" sz="900"/>
                      <a:t> 30%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377066555042354"/>
                      <c:h val="0.1310459993074111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5.0344286469279034E-2"/>
                  <c:y val="-2.9953229588256733E-2"/>
                </c:manualLayout>
              </c:layout>
              <c:tx>
                <c:rich>
                  <a:bodyPr/>
                  <a:lstStyle/>
                  <a:p>
                    <a:fld id="{FFAC0F08-6AA5-428F-B981-A718F7AF22E1}" type="CATEGORYNAME">
                      <a:rPr lang="en-US" smtClean="0"/>
                      <a:pPr/>
                      <a:t>[NOM DE LA CATEGORIA]</a:t>
                    </a:fld>
                    <a:r>
                      <a:rPr lang="en-US" baseline="0" dirty="0" smtClean="0"/>
                      <a:t> </a:t>
                    </a:r>
                    <a:fld id="{04C82476-5454-4365-BC79-37AE10E50453}" type="PERCENTAGE">
                      <a:rPr lang="en-US" baseline="0" smtClean="0"/>
                      <a:pPr/>
                      <a:t>[PERCENTATGE]</a:t>
                    </a:fld>
                    <a:endParaRPr lang="en-US" baseline="0" dirty="0" smtClean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216063771124283"/>
                      <c:h val="0.1310459993074111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5.0596014591438648E-3"/>
                  <c:y val="-8.2587505465088404E-2"/>
                </c:manualLayout>
              </c:layout>
              <c:tx>
                <c:rich>
                  <a:bodyPr/>
                  <a:lstStyle/>
                  <a:p>
                    <a:fld id="{509DDFDD-F4D9-4354-9252-591D28825FFA}" type="CATEGORYNAME">
                      <a:rPr lang="en-US" smtClean="0"/>
                      <a:pPr/>
                      <a:t>[NOM DE LA CATEGORIA]</a:t>
                    </a:fld>
                    <a:r>
                      <a:rPr lang="en-US" baseline="0" dirty="0" smtClean="0"/>
                      <a:t> </a:t>
                    </a:r>
                    <a:fld id="{33CFF37F-E207-4512-A3A2-AD99851E9781}" type="PERCENTAGE">
                      <a:rPr lang="en-US" baseline="0" smtClean="0"/>
                      <a:pPr/>
                      <a:t>[PERCENTATGE]</a:t>
                    </a:fld>
                    <a:endParaRPr lang="en-US" baseline="0" dirty="0" smtClean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896216145960262"/>
                      <c:h val="0.1310459993074111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7.6507573346636564E-3"/>
                  <c:y val="-3.1869006482069966E-3"/>
                </c:manualLayout>
              </c:layout>
              <c:tx>
                <c:rich>
                  <a:bodyPr/>
                  <a:lstStyle/>
                  <a:p>
                    <a:fld id="{62013DE6-4833-4EA8-A690-4C88DA67C403}" type="CATEGORYNAME">
                      <a:rPr lang="en-US" smtClean="0"/>
                      <a:pPr/>
                      <a:t>[NOM DE LA CATEGORIA]</a:t>
                    </a:fld>
                    <a:r>
                      <a:rPr lang="en-US" baseline="0" dirty="0" smtClean="0"/>
                      <a:t> </a:t>
                    </a:r>
                    <a:fld id="{7BB32D67-6CB2-461A-80C4-5172DB283433}" type="PERCENTAGE">
                      <a:rPr lang="en-US" baseline="0" smtClean="0"/>
                      <a:pPr/>
                      <a:t>[PERCENTATGE]</a:t>
                    </a:fld>
                    <a:endParaRPr lang="en-US" baseline="0" dirty="0" smtClean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136101386989456"/>
                      <c:h val="0.1310459993074111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9.5568763158624073E-8"/>
                  <c:y val="-6.9196902689609083E-3"/>
                </c:manualLayout>
              </c:layout>
              <c:tx>
                <c:rich>
                  <a:bodyPr/>
                  <a:lstStyle/>
                  <a:p>
                    <a:fld id="{247E62A5-73A1-4CC6-907C-5165AC02D7BB}" type="CATEGORYNAME">
                      <a:rPr lang="en-US" sz="900"/>
                      <a:pPr/>
                      <a:t>[NOM DE LA CATEGORIA]</a:t>
                    </a:fld>
                    <a:r>
                      <a:rPr lang="en-US" sz="900"/>
                      <a:t> </a:t>
                    </a:r>
                    <a:fld id="{0F22FF33-DBA6-4B3E-8B81-F86C55A08A05}" type="PERCENTAGE">
                      <a:rPr lang="en-US" sz="900"/>
                      <a:pPr/>
                      <a:t>[PERCENTATGE]</a:t>
                    </a:fld>
                    <a:endParaRPr lang="en-US" sz="90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414898405626319"/>
                      <c:h val="0.16909499790487731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a-E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Hoja1!$X$48:$X$64</c:f>
              <c:strCache>
                <c:ptCount val="17"/>
                <c:pt idx="0">
                  <c:v>Planificació Territorial</c:v>
                </c:pt>
                <c:pt idx="1">
                  <c:v>Obres i Projectes</c:v>
                </c:pt>
                <c:pt idx="2">
                  <c:v>Serveis Econòmics</c:v>
                </c:pt>
                <c:pt idx="3">
                  <c:v>Manteniment Urbà</c:v>
                </c:pt>
                <c:pt idx="4">
                  <c:v>Participació Ciutadana</c:v>
                </c:pt>
                <c:pt idx="5">
                  <c:v>Cultura, Educació i Joventut</c:v>
                </c:pt>
                <c:pt idx="6">
                  <c:v>Parcs i Jardins</c:v>
                </c:pt>
                <c:pt idx="7">
                  <c:v>Tecnologia</c:v>
                </c:pt>
                <c:pt idx="8">
                  <c:v>Esports</c:v>
                </c:pt>
                <c:pt idx="9">
                  <c:v>Mobilitat</c:v>
                </c:pt>
                <c:pt idx="10">
                  <c:v>Logística</c:v>
                </c:pt>
                <c:pt idx="11">
                  <c:v>Seguretat Ciutadana</c:v>
                </c:pt>
                <c:pt idx="12">
                  <c:v>Atencio Empresa</c:v>
                </c:pt>
                <c:pt idx="13">
                  <c:v>Presidència</c:v>
                </c:pt>
                <c:pt idx="14">
                  <c:v>Medi Ambient</c:v>
                </c:pt>
                <c:pt idx="15">
                  <c:v>Ambit Drets Socials</c:v>
                </c:pt>
                <c:pt idx="16">
                  <c:v>Organisme Autonom Centre Cultural</c:v>
                </c:pt>
              </c:strCache>
            </c:strRef>
          </c:cat>
          <c:val>
            <c:numRef>
              <c:f>Hoja1!$Y$48:$Y$64</c:f>
              <c:numCache>
                <c:formatCode>"€"#,##0.00_);[Red]\("€"#,##0.00\)</c:formatCode>
                <c:ptCount val="17"/>
                <c:pt idx="0">
                  <c:v>5143840.55</c:v>
                </c:pt>
                <c:pt idx="1">
                  <c:v>4609690.51</c:v>
                </c:pt>
                <c:pt idx="2">
                  <c:v>2150362.7999999998</c:v>
                </c:pt>
                <c:pt idx="3">
                  <c:v>1000000</c:v>
                </c:pt>
                <c:pt idx="4">
                  <c:v>1000000</c:v>
                </c:pt>
                <c:pt idx="5">
                  <c:v>800000</c:v>
                </c:pt>
                <c:pt idx="6">
                  <c:v>460000</c:v>
                </c:pt>
                <c:pt idx="7">
                  <c:v>450000</c:v>
                </c:pt>
                <c:pt idx="8">
                  <c:v>300000</c:v>
                </c:pt>
                <c:pt idx="9">
                  <c:v>350000</c:v>
                </c:pt>
                <c:pt idx="10">
                  <c:v>300000</c:v>
                </c:pt>
                <c:pt idx="11">
                  <c:v>200000</c:v>
                </c:pt>
                <c:pt idx="12">
                  <c:v>100000</c:v>
                </c:pt>
                <c:pt idx="13">
                  <c:v>90000</c:v>
                </c:pt>
                <c:pt idx="14">
                  <c:v>88000</c:v>
                </c:pt>
                <c:pt idx="15">
                  <c:v>46000</c:v>
                </c:pt>
                <c:pt idx="16">
                  <c:v>45000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799155057230987"/>
          <c:y val="3.4820447824250103E-2"/>
          <c:w val="0.78768418436709697"/>
          <c:h val="0.8265429416379986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Full1!$B$14</c:f>
              <c:strCache>
                <c:ptCount val="1"/>
                <c:pt idx="0">
                  <c:v>capítol VI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strRef>
              <c:f>Full1!$A$15:$A$20</c:f>
              <c:strCach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ORGANISMES PROPIS</c:v>
                </c:pt>
                <c:pt idx="4">
                  <c:v>ALTRES ORGANISMES</c:v>
                </c:pt>
                <c:pt idx="5">
                  <c:v>TOTALS</c:v>
                </c:pt>
              </c:strCache>
            </c:strRef>
          </c:cat>
          <c:val>
            <c:numRef>
              <c:f>Full1!$B$15:$B$20</c:f>
              <c:numCache>
                <c:formatCode>_("€"* #,##0.00_);_("€"* \(#,##0.00\);_("€"* "-"??_);_(@_)</c:formatCode>
                <c:ptCount val="6"/>
                <c:pt idx="0">
                  <c:v>12698693.789999999</c:v>
                </c:pt>
                <c:pt idx="1">
                  <c:v>19676372.120000001</c:v>
                </c:pt>
                <c:pt idx="2">
                  <c:v>14808203.35</c:v>
                </c:pt>
                <c:pt idx="3">
                  <c:v>20655719.030000001</c:v>
                </c:pt>
                <c:pt idx="4">
                  <c:v>21147722.030000001</c:v>
                </c:pt>
                <c:pt idx="5">
                  <c:v>88986710.319999993</c:v>
                </c:pt>
              </c:numCache>
            </c:numRef>
          </c:val>
        </c:ser>
        <c:ser>
          <c:idx val="1"/>
          <c:order val="1"/>
          <c:tx>
            <c:strRef>
              <c:f>Full1!$C$14</c:f>
              <c:strCache>
                <c:ptCount val="1"/>
                <c:pt idx="0">
                  <c:v>capítol VII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  <a:alpha val="87000"/>
              </a:scheme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strRef>
              <c:f>Full1!$A$15:$A$20</c:f>
              <c:strCach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ORGANISMES PROPIS</c:v>
                </c:pt>
                <c:pt idx="4">
                  <c:v>ALTRES ORGANISMES</c:v>
                </c:pt>
                <c:pt idx="5">
                  <c:v>TOTALS</c:v>
                </c:pt>
              </c:strCache>
            </c:strRef>
          </c:cat>
          <c:val>
            <c:numRef>
              <c:f>Full1!$C$15:$C$20</c:f>
              <c:numCache>
                <c:formatCode>_("€"* #,##0.00_);_("€"* \(#,##0.00\);_("€"* "-"??_);_(@_)</c:formatCode>
                <c:ptCount val="6"/>
                <c:pt idx="0">
                  <c:v>2200000</c:v>
                </c:pt>
                <c:pt idx="1">
                  <c:v>2324690.5099999998</c:v>
                </c:pt>
                <c:pt idx="2">
                  <c:v>2324690.5099999998</c:v>
                </c:pt>
                <c:pt idx="5">
                  <c:v>6849381.0199999996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92097880"/>
        <c:axId val="392101016"/>
      </c:barChart>
      <c:catAx>
        <c:axId val="392097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392101016"/>
        <c:crosses val="autoZero"/>
        <c:auto val="1"/>
        <c:lblAlgn val="ctr"/>
        <c:lblOffset val="100"/>
        <c:noMultiLvlLbl val="0"/>
      </c:catAx>
      <c:valAx>
        <c:axId val="392101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€&quot;* #,##0.00_);_(&quot;€&quot;* \(#,##0.00\);_(&quot;€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392097880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78907981477464562"/>
          <c:y val="0.95103339519066477"/>
          <c:w val="0.19407696188922316"/>
          <c:h val="4.89666048093351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a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630090942395582"/>
          <c:y val="0.19117217326990357"/>
          <c:w val="0.55493872248991905"/>
          <c:h val="0.65428303969373924"/>
        </c:manualLayout>
      </c:layout>
      <c:pieChart>
        <c:varyColors val="1"/>
        <c:ser>
          <c:idx val="0"/>
          <c:order val="0"/>
          <c:spPr>
            <a:ln>
              <a:noFill/>
            </a:ln>
          </c:spPr>
          <c:explosion val="10"/>
          <c:dPt>
            <c:idx val="0"/>
            <c:bubble3D val="0"/>
            <c:explosion val="20"/>
            <c:spPr>
              <a:pattFill prst="ltUpDiag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ln w="19050">
                <a:noFill/>
              </a:ln>
              <a:effectLst>
                <a:innerShdw blurRad="114300">
                  <a:schemeClr val="accent1"/>
                </a:innerShdw>
              </a:effectLst>
            </c:spPr>
          </c:dPt>
          <c:dPt>
            <c:idx val="1"/>
            <c:bubble3D val="0"/>
            <c:explosion val="14"/>
            <c:spPr>
              <a:pattFill prst="ltUpDiag">
                <a:fgClr>
                  <a:schemeClr val="accent2"/>
                </a:fgClr>
                <a:bgClr>
                  <a:schemeClr val="accent2">
                    <a:lumMod val="20000"/>
                    <a:lumOff val="80000"/>
                  </a:schemeClr>
                </a:bgClr>
              </a:pattFill>
              <a:ln w="19050">
                <a:noFill/>
              </a:ln>
              <a:effectLst>
                <a:innerShdw blurRad="114300">
                  <a:schemeClr val="accent2"/>
                </a:innerShdw>
              </a:effectLst>
            </c:spPr>
          </c:dPt>
          <c:dPt>
            <c:idx val="2"/>
            <c:bubble3D val="0"/>
            <c:spPr>
              <a:pattFill prst="ltUpDiag">
                <a:fgClr>
                  <a:schemeClr val="accent3"/>
                </a:fgClr>
                <a:bgClr>
                  <a:schemeClr val="bg1"/>
                </a:bgClr>
              </a:pattFill>
              <a:ln w="19050">
                <a:noFill/>
              </a:ln>
              <a:effectLst>
                <a:innerShdw blurRad="114300">
                  <a:schemeClr val="accent3"/>
                </a:innerShdw>
              </a:effectLst>
            </c:spPr>
          </c:dPt>
          <c:dPt>
            <c:idx val="3"/>
            <c:bubble3D val="0"/>
            <c:explosion val="29"/>
            <c:spPr>
              <a:pattFill prst="ltUpDiag">
                <a:fgClr>
                  <a:schemeClr val="accent4"/>
                </a:fgClr>
                <a:bgClr>
                  <a:schemeClr val="accent4">
                    <a:lumMod val="20000"/>
                    <a:lumOff val="80000"/>
                  </a:schemeClr>
                </a:bgClr>
              </a:pattFill>
              <a:ln w="19050">
                <a:noFill/>
              </a:ln>
              <a:effectLst>
                <a:innerShdw blurRad="114300">
                  <a:schemeClr val="accent4"/>
                </a:innerShdw>
              </a:effectLst>
            </c:spPr>
          </c:dPt>
          <c:dLbls>
            <c:dLbl>
              <c:idx val="0"/>
              <c:layout>
                <c:manualLayout>
                  <c:x val="-0.62425850078556444"/>
                  <c:y val="-0.49645195128655334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60571767081636518"/>
                  <c:y val="-0.297439725243595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25988663528264405"/>
                  <c:y val="-4.918099147773949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0E2E7BC-A9D3-4745-966B-73F649440D13}" type="CATEGORYNAME">
                      <a:rPr lang="en-US" sz="1200" b="1" dirty="0">
                        <a:latin typeface="Source Sans Pro Semibold" panose="020B0603030403020204" pitchFamily="34" charset="0"/>
                      </a:rPr>
                      <a:pPr>
                        <a:defRPr sz="1100" b="1"/>
                      </a:pPr>
                      <a:t>[NOM DE LA CATEGORIA]</a:t>
                    </a:fld>
                    <a:endParaRPr lang="en-US" sz="1200" b="1" baseline="0" dirty="0">
                      <a:latin typeface="Source Sans Pro Semibold" panose="020B0603030403020204" pitchFamily="34" charset="0"/>
                    </a:endParaRPr>
                  </a:p>
                  <a:p>
                    <a:pPr>
                      <a:defRPr sz="1100" b="1"/>
                    </a:pPr>
                    <a:fld id="{2ED02CAC-1CE7-4CE3-BC27-B7B9D6CD43E7}" type="VALUE">
                      <a:rPr lang="en-US" sz="1100" dirty="0"/>
                      <a:pPr>
                        <a:defRPr sz="1100" b="1"/>
                      </a:pPr>
                      <a:t>[VALOR]</a:t>
                    </a:fld>
                    <a:endParaRPr lang="ca-ES"/>
                  </a:p>
                </c:rich>
              </c:tx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a-E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279390500126444"/>
                      <c:h val="0.15493179096054616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0.63694252436368504"/>
                  <c:y val="-0.1468548581621949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a-E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Full1!$A$23:$A$26</c:f>
              <c:strCache>
                <c:ptCount val="4"/>
                <c:pt idx="0">
                  <c:v>OAMCC</c:v>
                </c:pt>
                <c:pt idx="1">
                  <c:v>Cugat.cat</c:v>
                </c:pt>
                <c:pt idx="2">
                  <c:v>PROMUSA</c:v>
                </c:pt>
                <c:pt idx="3">
                  <c:v>PME</c:v>
                </c:pt>
              </c:strCache>
            </c:strRef>
          </c:cat>
          <c:val>
            <c:numRef>
              <c:f>Full1!$E$23:$E$26</c:f>
              <c:numCache>
                <c:formatCode>_("€"* #,##0.00_);_("€"* \(#,##0.00\);_("€"* "-"??_);_(@_)</c:formatCode>
                <c:ptCount val="4"/>
                <c:pt idx="0">
                  <c:v>130000</c:v>
                </c:pt>
                <c:pt idx="1">
                  <c:v>180000</c:v>
                </c:pt>
                <c:pt idx="2">
                  <c:v>20283718.030000001</c:v>
                </c:pt>
                <c:pt idx="3">
                  <c:v>62001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147"/>
      </c:pie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0.10311486255679049"/>
          <c:y val="0.21149350412583373"/>
          <c:w val="0.21139158833898072"/>
          <c:h val="0.572505500261449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a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8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5069847678111962E-3"/>
          <c:y val="0.11480122588164199"/>
          <c:w val="0.96378366314514197"/>
          <c:h val="0.8171697238857760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5.7801303233673225E-2"/>
                  <c:y val="-0.2428046615805270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44740008412205234"/>
                      <c:h val="0.47790665396191256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12402617954852903"/>
                  <c:y val="5.750266821026133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46514289680210558"/>
                      <c:h val="0.47790665396191256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Source Sans Pro Light" panose="020B0403030403020204" pitchFamily="34" charset="0"/>
                    <a:ea typeface="+mn-ea"/>
                    <a:cs typeface="+mn-cs"/>
                  </a:defRPr>
                </a:pPr>
                <a:endParaRPr lang="ca-ES"/>
              </a:p>
            </c:txPr>
            <c:dLblPos val="ctr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Full1!$A$44:$A$46</c:f>
              <c:strCache>
                <c:ptCount val="3"/>
                <c:pt idx="0">
                  <c:v>GENERALITAT</c:v>
                </c:pt>
                <c:pt idx="1">
                  <c:v>DIPUTACIÓ</c:v>
                </c:pt>
                <c:pt idx="2">
                  <c:v>AMB</c:v>
                </c:pt>
              </c:strCache>
            </c:strRef>
          </c:cat>
          <c:val>
            <c:numRef>
              <c:f>Full1!$B$44:$B$46</c:f>
              <c:numCache>
                <c:formatCode>#,##0.00</c:formatCode>
                <c:ptCount val="3"/>
                <c:pt idx="0">
                  <c:v>5427010.54</c:v>
                </c:pt>
                <c:pt idx="1">
                  <c:v>5876543.4900000002</c:v>
                </c:pt>
                <c:pt idx="2">
                  <c:v>9844168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122703412073491E-2"/>
          <c:y val="3.0721621644207116E-2"/>
          <c:w val="0.87232174103237092"/>
          <c:h val="0.93855675671158578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Hoja1!$AA$154</c:f>
              <c:strCache>
                <c:ptCount val="1"/>
                <c:pt idx="0">
                  <c:v>ORGANISMES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 w="9525" cap="flat" cmpd="sng" algn="ctr">
              <a:solidFill>
                <a:schemeClr val="accent3">
                  <a:lumMod val="75000"/>
                </a:schemeClr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9525" cap="flat" cmpd="sng" algn="ctr">
                <a:solidFill>
                  <a:schemeClr val="accent3">
                    <a:lumMod val="75000"/>
                  </a:schemeClr>
                </a:solidFill>
                <a:round/>
              </a:ln>
              <a:effectLst/>
            </c:spPr>
          </c:dPt>
          <c:dLbls>
            <c:dLbl>
              <c:idx val="0"/>
              <c:tx>
                <c:rich>
                  <a:bodyPr/>
                  <a:lstStyle/>
                  <a:p>
                    <a:fld id="{091F66FD-9CCA-4907-82E6-20339056D9FB}" type="SERIESNAME">
                      <a:rPr lang="en-US" i="0"/>
                      <a:pPr/>
                      <a:t>[NOM DE LA SÈRIE]</a:t>
                    </a:fld>
                    <a:endParaRPr lang="en-US" i="0" baseline="0"/>
                  </a:p>
                  <a:p>
                    <a:fld id="{75D9ECEB-2106-4C7F-A835-2EE97CFD9BAB}" type="VALUE">
                      <a:rPr lang="en-US"/>
                      <a:pPr/>
                      <a:t>[VALOR]</a:t>
                    </a:fld>
                    <a:endParaRPr lang="ca-ES"/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a-E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eparator>
</c:separator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fixedVal"/>
            <c:noEndCap val="0"/>
            <c:val val="0.1"/>
            <c:spPr>
              <a:noFill/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</c:errBars>
          <c:val>
            <c:numRef>
              <c:f>Hoja1!$AB$154</c:f>
              <c:numCache>
                <c:formatCode>"€"#,##0.00_);[Red]\("€"#,##0.00\)</c:formatCode>
                <c:ptCount val="1"/>
                <c:pt idx="0">
                  <c:v>35256860.809999995</c:v>
                </c:pt>
              </c:numCache>
            </c:numRef>
          </c:val>
        </c:ser>
        <c:ser>
          <c:idx val="1"/>
          <c:order val="1"/>
          <c:tx>
            <c:strRef>
              <c:f>Hoja1!$AA$155</c:f>
              <c:strCache>
                <c:ptCount val="1"/>
                <c:pt idx="0">
                  <c:v>AJUNTAMENT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 w="9525" cap="flat" cmpd="sng" algn="ctr">
              <a:solidFill>
                <a:schemeClr val="accent3">
                  <a:lumMod val="7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a-ES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Hoja1!$AB$155</c:f>
              <c:numCache>
                <c:formatCode>"€"#,##0.00_);[Red]\("€"#,##0.00\)</c:formatCode>
                <c:ptCount val="1"/>
                <c:pt idx="0">
                  <c:v>151616815.83000001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92101800"/>
        <c:axId val="392096704"/>
      </c:barChart>
      <c:catAx>
        <c:axId val="3921018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92096704"/>
        <c:crossesAt val="0"/>
        <c:auto val="1"/>
        <c:lblAlgn val="ctr"/>
        <c:lblOffset val="100"/>
        <c:noMultiLvlLbl val="0"/>
      </c:catAx>
      <c:valAx>
        <c:axId val="392096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392101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 w="25400"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813489696110748"/>
          <c:y val="5.295083053302215E-3"/>
          <c:w val="0.84484840629489211"/>
          <c:h val="0.94624944817079115"/>
        </c:manualLayout>
      </c:layout>
      <c:bar3DChart>
        <c:barDir val="bar"/>
        <c:grouping val="clustered"/>
        <c:varyColors val="0"/>
        <c:ser>
          <c:idx val="0"/>
          <c:order val="0"/>
          <c:spPr>
            <a:solidFill>
              <a:schemeClr val="accent3"/>
            </a:solidFill>
            <a:ln>
              <a:solidFill>
                <a:schemeClr val="accent6">
                  <a:lumMod val="50000"/>
                </a:schemeClr>
              </a:solidFill>
            </a:ln>
            <a:effectLst/>
            <a:sp3d>
              <a:contourClr>
                <a:schemeClr val="accent6">
                  <a:lumMod val="50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864096634216168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5601866310032818E-2"/>
                  <c:y val="-4.352467698232260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2752181321613347E-2"/>
                  <c:y val="-4.88144439143590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3405798030267478E-2"/>
                  <c:y val="8.70486365407553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8921964211419524E-2"/>
                  <c:y val="1.7153880279463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a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Hoja1!$AA$156:$AA$160</c:f>
              <c:strCache>
                <c:ptCount val="5"/>
                <c:pt idx="0">
                  <c:v>IGEPESI</c:v>
                </c:pt>
                <c:pt idx="1">
                  <c:v>Cugat.cat</c:v>
                </c:pt>
                <c:pt idx="2">
                  <c:v>OAMCCSC</c:v>
                </c:pt>
                <c:pt idx="3">
                  <c:v>PME</c:v>
                </c:pt>
                <c:pt idx="4">
                  <c:v>PROMUSA</c:v>
                </c:pt>
              </c:strCache>
            </c:strRef>
          </c:cat>
          <c:val>
            <c:numRef>
              <c:f>Hoja1!$AB$156:$AB$160</c:f>
              <c:numCache>
                <c:formatCode>"€"#,##0.00_);[Red]\("€"#,##0.00\)</c:formatCode>
                <c:ptCount val="5"/>
                <c:pt idx="0">
                  <c:v>801841.54</c:v>
                </c:pt>
                <c:pt idx="1">
                  <c:v>1542292.06</c:v>
                </c:pt>
                <c:pt idx="2">
                  <c:v>3913230.55</c:v>
                </c:pt>
                <c:pt idx="3">
                  <c:v>7430315.5099999998</c:v>
                </c:pt>
                <c:pt idx="4">
                  <c:v>21569181.149999999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shape val="box"/>
        <c:axId val="392095528"/>
        <c:axId val="392095920"/>
        <c:axId val="0"/>
      </c:bar3DChart>
      <c:catAx>
        <c:axId val="3920955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392095920"/>
        <c:crossesAt val="0"/>
        <c:auto val="1"/>
        <c:lblAlgn val="ctr"/>
        <c:lblOffset val="100"/>
        <c:noMultiLvlLbl val="0"/>
      </c:catAx>
      <c:valAx>
        <c:axId val="3920959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392095528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49434452860849"/>
          <c:y val="1.4443898019930115E-2"/>
          <c:w val="0.87271610499775298"/>
          <c:h val="0.91006745179241622"/>
        </c:manualLayout>
      </c:layout>
      <c:lineChart>
        <c:grouping val="standard"/>
        <c:varyColors val="0"/>
        <c:ser>
          <c:idx val="0"/>
          <c:order val="0"/>
          <c:tx>
            <c:strRef>
              <c:f>Hoja1!$A$156</c:f>
              <c:strCache>
                <c:ptCount val="1"/>
                <c:pt idx="0">
                  <c:v>ingressos corrents</c:v>
                </c:pt>
              </c:strCache>
            </c:strRef>
          </c:tx>
          <c:spPr>
            <a:ln w="28575" cap="rnd">
              <a:solidFill>
                <a:schemeClr val="accent3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6.916759116450652E-2"/>
                  <c:y val="-0.1118369782668427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7.3749492653624488E-2"/>
                  <c:y val="-7.37526927951354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7.6804093646369809E-2"/>
                  <c:y val="-0.1023159068989158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7.0694891660879278E-2"/>
                  <c:y val="-8.32737641630622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6.7640290668133832E-2"/>
                  <c:y val="-8.32737641630622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3">
                        <a:lumMod val="75000"/>
                      </a:schemeClr>
                    </a:solidFill>
                    <a:latin typeface="Source Sans Pro Semibold" panose="020B0603030403020204" pitchFamily="34" charset="0"/>
                    <a:ea typeface="+mn-ea"/>
                    <a:cs typeface="+mn-cs"/>
                  </a:defRPr>
                </a:pPr>
                <a:endParaRPr lang="ca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Hoja1!$B$150:$H$150</c:f>
              <c:numCache>
                <c:formatCode>General</c:formatCod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</c:numCache>
            </c:numRef>
          </c:cat>
          <c:val>
            <c:numRef>
              <c:f>Hoja1!$B$156:$H$156</c:f>
              <c:numCache>
                <c:formatCode>_-* #,##0.00\ [$€-403]_-;\-* #,##0.00\ [$€-403]_-;_-* "-"??\ [$€-403]_-;_-@_-</c:formatCode>
                <c:ptCount val="7"/>
                <c:pt idx="0">
                  <c:v>110545450.42999999</c:v>
                </c:pt>
                <c:pt idx="1">
                  <c:v>112638780.59</c:v>
                </c:pt>
                <c:pt idx="2">
                  <c:v>118966829.05</c:v>
                </c:pt>
                <c:pt idx="3">
                  <c:v>121907949.48</c:v>
                </c:pt>
                <c:pt idx="4">
                  <c:v>127712788.40000002</c:v>
                </c:pt>
                <c:pt idx="5">
                  <c:v>130690264.59999999</c:v>
                </c:pt>
                <c:pt idx="6">
                  <c:v>134483921.96999997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302726560"/>
        <c:axId val="302722640"/>
      </c:lineChart>
      <c:catAx>
        <c:axId val="302726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302722640"/>
        <c:crosses val="autoZero"/>
        <c:auto val="1"/>
        <c:lblAlgn val="ctr"/>
        <c:lblOffset val="100"/>
        <c:noMultiLvlLbl val="0"/>
      </c:catAx>
      <c:valAx>
        <c:axId val="302722640"/>
        <c:scaling>
          <c:orientation val="minMax"/>
          <c:max val="140000000"/>
          <c:min val="109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0\ [$€-403]_-;\-* #,##0.00\ [$€-403]_-;_-* &quot;-&quot;??\ [$€-403]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302726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68285214348206E-2"/>
          <c:y val="3.3611126708435295E-2"/>
          <c:w val="0.53888888888888886"/>
          <c:h val="0.89814814814814814"/>
        </c:manualLayout>
      </c:layout>
      <c:doughnutChart>
        <c:varyColors val="1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glow rad="25400">
                <a:schemeClr val="tx1"/>
              </a:glow>
            </a:effectLst>
            <a:scene3d>
              <a:camera prst="orthographicFront"/>
              <a:lightRig rig="flat" dir="t"/>
            </a:scene3d>
            <a:sp3d prstMaterial="flat"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  <a:effectLst>
                <a:glow rad="25400">
                  <a:schemeClr val="tx1"/>
                </a:glow>
              </a:effectLst>
              <a:scene3d>
                <a:camera prst="orthographicFront"/>
                <a:lightRig rig="flat" dir="t"/>
              </a:scene3d>
              <a:sp3d prstMaterial="flat"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rgbClr val="008BBC"/>
              </a:solidFill>
              <a:ln>
                <a:noFill/>
              </a:ln>
              <a:effectLst>
                <a:glow rad="25400">
                  <a:schemeClr val="tx1"/>
                </a:glow>
              </a:effectLst>
              <a:scene3d>
                <a:camera prst="orthographicFront"/>
                <a:lightRig rig="flat" dir="t"/>
              </a:scene3d>
              <a:sp3d prstMaterial="flat"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rgbClr val="7030A0"/>
              </a:solidFill>
              <a:ln>
                <a:noFill/>
              </a:ln>
              <a:effectLst>
                <a:glow rad="25400">
                  <a:schemeClr val="tx1"/>
                </a:glow>
              </a:effectLst>
              <a:scene3d>
                <a:camera prst="orthographicFront"/>
                <a:lightRig rig="flat" dir="t"/>
              </a:scene3d>
              <a:sp3d prstMaterial="flat"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rgbClr val="7AB850"/>
              </a:solidFill>
              <a:ln>
                <a:noFill/>
              </a:ln>
              <a:effectLst>
                <a:glow rad="25400">
                  <a:schemeClr val="tx1"/>
                </a:glow>
              </a:effectLst>
              <a:scene3d>
                <a:camera prst="orthographicFront"/>
                <a:lightRig rig="flat" dir="t"/>
              </a:scene3d>
              <a:sp3d prstMaterial="flat">
                <a:contourClr>
                  <a:srgbClr val="000000"/>
                </a:contourClr>
              </a:sp3d>
            </c:spPr>
          </c:dPt>
          <c:dPt>
            <c:idx val="4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>
                <a:glow rad="25400">
                  <a:schemeClr val="tx1"/>
                </a:glow>
              </a:effectLst>
              <a:scene3d>
                <a:camera prst="orthographicFront"/>
                <a:lightRig rig="flat" dir="t"/>
              </a:scene3d>
              <a:sp3d prstMaterial="flat">
                <a:contourClr>
                  <a:srgbClr val="000000"/>
                </a:contourClr>
              </a:sp3d>
            </c:spPr>
          </c:dPt>
          <c:dPt>
            <c:idx val="5"/>
            <c:bubble3D val="0"/>
            <c:spPr>
              <a:solidFill>
                <a:srgbClr val="C00000"/>
              </a:solidFill>
              <a:ln>
                <a:noFill/>
              </a:ln>
              <a:effectLst>
                <a:glow rad="25400">
                  <a:schemeClr val="tx1"/>
                </a:glow>
              </a:effectLst>
              <a:scene3d>
                <a:camera prst="orthographicFront"/>
                <a:lightRig rig="flat" dir="t"/>
              </a:scene3d>
              <a:sp3d prstMaterial="flat">
                <a:contourClr>
                  <a:srgbClr val="000000"/>
                </a:contourClr>
              </a:sp3d>
            </c:spPr>
          </c:dPt>
          <c:dPt>
            <c:idx val="6"/>
            <c:bubble3D val="0"/>
            <c:spPr>
              <a:solidFill>
                <a:srgbClr val="39BDCB"/>
              </a:solidFill>
              <a:ln>
                <a:noFill/>
              </a:ln>
              <a:effectLst>
                <a:glow rad="25400">
                  <a:schemeClr val="tx1"/>
                </a:glow>
              </a:effectLst>
              <a:scene3d>
                <a:camera prst="orthographicFront"/>
                <a:lightRig rig="flat" dir="t"/>
              </a:scene3d>
              <a:sp3d prstMaterial="flat">
                <a:contourClr>
                  <a:srgbClr val="000000"/>
                </a:contourClr>
              </a:sp3d>
            </c:spPr>
          </c:dPt>
          <c:dPt>
            <c:idx val="7"/>
            <c:bubble3D val="0"/>
            <c:spPr>
              <a:solidFill>
                <a:schemeClr val="accent1"/>
              </a:solidFill>
              <a:ln>
                <a:noFill/>
              </a:ln>
              <a:effectLst>
                <a:glow rad="25400">
                  <a:schemeClr val="tx1"/>
                </a:glow>
              </a:effectLst>
              <a:scene3d>
                <a:camera prst="orthographicFront"/>
                <a:lightRig rig="flat" dir="t"/>
              </a:scene3d>
              <a:sp3d prstMaterial="flat">
                <a:contourClr>
                  <a:srgbClr val="000000"/>
                </a:contourClr>
              </a:sp3d>
            </c:spPr>
          </c:dPt>
          <c:dPt>
            <c:idx val="8"/>
            <c:bubble3D val="0"/>
            <c:spPr>
              <a:solidFill>
                <a:schemeClr val="accent1"/>
              </a:solidFill>
              <a:ln>
                <a:noFill/>
              </a:ln>
              <a:effectLst>
                <a:glow rad="25400">
                  <a:schemeClr val="tx1"/>
                </a:glow>
              </a:effectLst>
              <a:scene3d>
                <a:camera prst="orthographicFront"/>
                <a:lightRig rig="flat" dir="t"/>
              </a:scene3d>
              <a:sp3d prstMaterial="flat">
                <a:contourClr>
                  <a:srgbClr val="000000"/>
                </a:contourClr>
              </a:sp3d>
            </c:spPr>
          </c:dPt>
          <c:dLbls>
            <c:dLbl>
              <c:idx val="1"/>
              <c:layout>
                <c:manualLayout>
                  <c:x val="6.7243035542747355E-3"/>
                  <c:y val="0"/>
                </c:manualLayout>
              </c:layout>
              <c:numFmt formatCode="#,##0.00\ &quot;€&quot;" sourceLinked="0"/>
              <c:spPr>
                <a:noFill/>
                <a:ln>
                  <a:noFill/>
                </a:ln>
                <a:effectLst/>
              </c:spPr>
              <c:txPr>
                <a:bodyPr rot="-216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a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9212295869356388E-3"/>
                  <c:y val="-1.9622266730261353E-3"/>
                </c:manualLayout>
              </c:layout>
              <c:numFmt formatCode="#,##0.00\ &quot;€&quot;" sourceLinked="0"/>
              <c:spPr>
                <a:noFill/>
                <a:ln>
                  <a:noFill/>
                </a:ln>
                <a:effectLst/>
              </c:spPr>
              <c:txPr>
                <a:bodyPr rot="102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a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5891763529558802E-5"/>
                  <c:y val="-5.6220164980629594E-3"/>
                </c:manualLayout>
              </c:layout>
              <c:numFmt formatCode="#,##0.00\ &quot;€&quot;" sourceLinked="0"/>
              <c:spPr>
                <a:noFill/>
                <a:ln>
                  <a:noFill/>
                </a:ln>
                <a:effectLst/>
              </c:spPr>
              <c:txPr>
                <a:bodyPr rot="264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a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5.7305336832921351E-5"/>
                  <c:y val="-8.9784235673757342E-3"/>
                </c:manualLayout>
              </c:layout>
              <c:numFmt formatCode="#,##0.00\ &quot;€&quot;" sourceLinked="0"/>
              <c:spPr>
                <a:noFill/>
                <a:ln>
                  <a:noFill/>
                </a:ln>
                <a:effectLst/>
              </c:spPr>
              <c:txPr>
                <a:bodyPr rot="3900000" spcFirstLastPara="1" vertOverflow="ellipsis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a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803849518810149"/>
                      <c:h val="6.0799778457619857E-2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-1.7277840269966254E-3"/>
                  <c:y val="-5.5014838716272163E-3"/>
                </c:manualLayout>
              </c:layout>
              <c:tx>
                <c:rich>
                  <a:bodyPr rot="4920000" spcFirstLastPara="1" vertOverflow="ellipsis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CA0BFB7-D8A2-4DB2-9B9D-A1225203610C}" type="VALUE">
                      <a:rPr lang="en-US" sz="1200" b="1"/>
                      <a:pPr>
                        <a:defRPr sz="1200"/>
                      </a:pPr>
                      <a:t>[VALOR]</a:t>
                    </a:fld>
                    <a:endParaRPr lang="ca-ES"/>
                  </a:p>
                </c:rich>
              </c:tx>
              <c:numFmt formatCode="#,##0.00\ &quot;€&quot;" sourceLinked="0"/>
              <c:spPr>
                <a:noFill/>
                <a:ln>
                  <a:noFill/>
                </a:ln>
                <a:effectLst/>
              </c:spPr>
              <c:txPr>
                <a:bodyPr rot="492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a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a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Hoja1!$H$2:$H$10</c:f>
              <c:strCache>
                <c:ptCount val="9"/>
                <c:pt idx="0">
                  <c:v>I. Impostos directes</c:v>
                </c:pt>
                <c:pt idx="1">
                  <c:v>IV. Subvencions i transferències</c:v>
                </c:pt>
                <c:pt idx="2">
                  <c:v>IX. Passius financers </c:v>
                </c:pt>
                <c:pt idx="3">
                  <c:v>III. Taxes, preus públic i altres ingressos</c:v>
                </c:pt>
                <c:pt idx="4">
                  <c:v>II. Impostos indirectes</c:v>
                </c:pt>
                <c:pt idx="5">
                  <c:v>VII. Transferències de capital</c:v>
                </c:pt>
                <c:pt idx="6">
                  <c:v>V. Ingressos patrimonials</c:v>
                </c:pt>
                <c:pt idx="7">
                  <c:v>VI. Inversions reals</c:v>
                </c:pt>
                <c:pt idx="8">
                  <c:v>VIII. Actius financers</c:v>
                </c:pt>
              </c:strCache>
            </c:strRef>
          </c:cat>
          <c:val>
            <c:numRef>
              <c:f>Hoja1!$I$2:$I$10</c:f>
              <c:numCache>
                <c:formatCode>_("€"* #,##0.00_);_("€"* \(#,##0.00\);_("€"* "-"??_);_(@_)</c:formatCode>
                <c:ptCount val="9"/>
                <c:pt idx="0">
                  <c:v>84054101.299999997</c:v>
                </c:pt>
                <c:pt idx="1">
                  <c:v>30876468.890000001</c:v>
                </c:pt>
                <c:pt idx="2">
                  <c:v>12687525.93</c:v>
                </c:pt>
                <c:pt idx="3">
                  <c:v>10885609.35</c:v>
                </c:pt>
                <c:pt idx="4">
                  <c:v>7591142.4299999997</c:v>
                </c:pt>
                <c:pt idx="5">
                  <c:v>4445367.93</c:v>
                </c:pt>
                <c:pt idx="6">
                  <c:v>1076600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41"/>
      </c:doughnutChart>
      <c:spPr>
        <a:noFill/>
        <a:ln>
          <a:noFill/>
        </a:ln>
        <a:effectLst/>
      </c:spPr>
    </c:plotArea>
    <c:legend>
      <c:legendPos val="t"/>
      <c:legendEntry>
        <c:idx val="7"/>
        <c:delete val="1"/>
      </c:legendEntry>
      <c:legendEntry>
        <c:idx val="8"/>
        <c:delete val="1"/>
      </c:legendEntry>
      <c:layout>
        <c:manualLayout>
          <c:xMode val="edge"/>
          <c:yMode val="edge"/>
          <c:x val="0.63355404781895064"/>
          <c:y val="0.16884157089996213"/>
          <c:w val="0.36644599955844276"/>
          <c:h val="0.5504108536445714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ca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  <a:scene3d>
      <a:camera prst="orthographicFront"/>
      <a:lightRig rig="threePt" dir="t"/>
    </a:scene3d>
    <a:sp3d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441413200658236"/>
          <c:y val="2.4887755687395537E-2"/>
          <c:w val="0.86542838339354311"/>
          <c:h val="0.87087013793553125"/>
        </c:manualLayout>
      </c:layout>
      <c:lineChart>
        <c:grouping val="standard"/>
        <c:varyColors val="0"/>
        <c:ser>
          <c:idx val="0"/>
          <c:order val="0"/>
          <c:tx>
            <c:strRef>
              <c:f>Hoja1!$A$156</c:f>
              <c:strCache>
                <c:ptCount val="1"/>
                <c:pt idx="0">
                  <c:v>ingressos corrents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Hoja1!$B$150:$H$150</c:f>
              <c:numCache>
                <c:formatCode>General</c:formatCod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</c:numCache>
            </c:numRef>
          </c:cat>
          <c:val>
            <c:numRef>
              <c:f>Hoja1!$B$156:$H$156</c:f>
              <c:numCache>
                <c:formatCode>_-* #,##0.00\ [$€-403]_-;\-* #,##0.00\ [$€-403]_-;_-* "-"??\ [$€-403]_-;_-@_-</c:formatCode>
                <c:ptCount val="7"/>
                <c:pt idx="0">
                  <c:v>110545450.42999999</c:v>
                </c:pt>
                <c:pt idx="1">
                  <c:v>112638780.59</c:v>
                </c:pt>
                <c:pt idx="2">
                  <c:v>118966829.05</c:v>
                </c:pt>
                <c:pt idx="3">
                  <c:v>121907949.48</c:v>
                </c:pt>
                <c:pt idx="4">
                  <c:v>127712788.40000002</c:v>
                </c:pt>
                <c:pt idx="5">
                  <c:v>130690264.59999999</c:v>
                </c:pt>
                <c:pt idx="6">
                  <c:v>134483921.96999997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Hoja1!$A$157</c:f>
              <c:strCache>
                <c:ptCount val="1"/>
                <c:pt idx="0">
                  <c:v>despesa ordinària</c:v>
                </c:pt>
              </c:strCache>
            </c:strRef>
          </c:tx>
          <c:spPr>
            <a:ln w="28575" cap="rnd">
              <a:solidFill>
                <a:schemeClr val="accent3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rgbClr val="7030A0">
                    <a:alpha val="78000"/>
                  </a:srgbClr>
                </a:solidFill>
                <a:prstDash val="dash"/>
              </a:ln>
              <a:effectLst/>
            </c:spPr>
            <c:trendlineType val="linear"/>
            <c:dispRSqr val="0"/>
            <c:dispEq val="0"/>
          </c:trendline>
          <c:cat>
            <c:numRef>
              <c:f>Hoja1!$B$150:$H$150</c:f>
              <c:numCache>
                <c:formatCode>General</c:formatCod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</c:numCache>
            </c:numRef>
          </c:cat>
          <c:val>
            <c:numRef>
              <c:f>Hoja1!$B$157:$H$157</c:f>
              <c:numCache>
                <c:formatCode>_("€"* #,##0.00_);_("€"* \(#,##0.00\);_("€"* "-"??_);_(@_)</c:formatCode>
                <c:ptCount val="7"/>
                <c:pt idx="0">
                  <c:v>109834340.52</c:v>
                </c:pt>
                <c:pt idx="1">
                  <c:v>112561003.62</c:v>
                </c:pt>
                <c:pt idx="2">
                  <c:v>118949640.05000001</c:v>
                </c:pt>
                <c:pt idx="3">
                  <c:v>121898996.5</c:v>
                </c:pt>
                <c:pt idx="4">
                  <c:v>128262788.39999986</c:v>
                </c:pt>
                <c:pt idx="5">
                  <c:v>130688243.60000002</c:v>
                </c:pt>
                <c:pt idx="6">
                  <c:v>134483921.97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02723816"/>
        <c:axId val="302724208"/>
      </c:lineChart>
      <c:catAx>
        <c:axId val="302723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302724208"/>
        <c:crosses val="autoZero"/>
        <c:auto val="1"/>
        <c:lblAlgn val="ctr"/>
        <c:lblOffset val="100"/>
        <c:noMultiLvlLbl val="0"/>
      </c:catAx>
      <c:valAx>
        <c:axId val="302724208"/>
        <c:scaling>
          <c:orientation val="minMax"/>
          <c:max val="135000000"/>
          <c:min val="109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0\ [$€-403]_-;\-* #,##0.00\ [$€-403]_-;_-* &quot;-&quot;??\ [$€-403]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302723816"/>
        <c:crosses val="autoZero"/>
        <c:crossBetween val="between"/>
      </c:valAx>
      <c:spPr>
        <a:noFill/>
        <a:ln>
          <a:noFill/>
          <a:prstDash val="dash"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a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78267311961727"/>
          <c:y val="9.4450811388663417E-2"/>
          <c:w val="0.84196708519543162"/>
          <c:h val="0.82092940355472888"/>
        </c:manualLayout>
      </c:layout>
      <c:pie3DChart>
        <c:varyColors val="1"/>
        <c:ser>
          <c:idx val="0"/>
          <c:order val="0"/>
          <c:dPt>
            <c:idx val="0"/>
            <c:bubble3D val="0"/>
            <c:explosion val="1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explosion val="1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explosion val="12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explosion val="11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explosion val="8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explosion val="6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6"/>
            <c:bubble3D val="0"/>
            <c:explosion val="4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8"/>
            <c:bubble3D val="0"/>
            <c:explosion val="2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2.4330900243309122E-2"/>
                  <c:y val="-3.195083557918100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8050127477237891E-3"/>
                  <c:y val="-0.1290322206082308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a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5283037257979301"/>
                      <c:h val="0.10315204378909429"/>
                    </c:manualLayout>
                  </c15:layout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2.7695608994821593E-2"/>
                  <c:y val="7.3732697490417652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3.4424936747771341E-2"/>
                  <c:y val="-1.228878291506960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880778588807785"/>
                      <c:h val="6.1370181877857623E-2"/>
                    </c:manualLayout>
                  </c15:layout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0.11692292441743911"/>
                  <c:y val="-2.457756583013921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a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6304250792198627"/>
                      <c:h val="6.0042993323030106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a-E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PorEconomico!$F$5:$F$13</c:f>
              <c:strCache>
                <c:ptCount val="9"/>
                <c:pt idx="0">
                  <c:v>I. Despeses de personal</c:v>
                </c:pt>
                <c:pt idx="1">
                  <c:v>II. Béns corrents i serveis</c:v>
                </c:pt>
                <c:pt idx="2">
                  <c:v>III. Despeses financeres</c:v>
                </c:pt>
                <c:pt idx="3">
                  <c:v>IV. Subvencions i transferències</c:v>
                </c:pt>
                <c:pt idx="4">
                  <c:v>V. Fons de contingencia</c:v>
                </c:pt>
                <c:pt idx="5">
                  <c:v>VI. Inversions reals</c:v>
                </c:pt>
                <c:pt idx="6">
                  <c:v>VII. Transferències de capital</c:v>
                </c:pt>
                <c:pt idx="7">
                  <c:v>VIII. Actius financers</c:v>
                </c:pt>
                <c:pt idx="8">
                  <c:v>IX. Passius financers</c:v>
                </c:pt>
              </c:strCache>
            </c:strRef>
          </c:cat>
          <c:val>
            <c:numRef>
              <c:f>PorEconomico!$G$5:$G$13</c:f>
              <c:numCache>
                <c:formatCode>_("€"* #,##0.00_);_("€"* \(#,##0.00\);_("€"* "-"??_);_(@_)</c:formatCode>
                <c:ptCount val="9"/>
                <c:pt idx="0">
                  <c:v>43158996.193020016</c:v>
                </c:pt>
                <c:pt idx="1">
                  <c:v>42976282.909999989</c:v>
                </c:pt>
                <c:pt idx="2">
                  <c:v>775019.79</c:v>
                </c:pt>
                <c:pt idx="3">
                  <c:v>37068189.550000004</c:v>
                </c:pt>
                <c:pt idx="4">
                  <c:v>50000</c:v>
                </c:pt>
                <c:pt idx="5">
                  <c:v>14808203.350000001</c:v>
                </c:pt>
                <c:pt idx="6">
                  <c:v>2324690.5099999998</c:v>
                </c:pt>
                <c:pt idx="7">
                  <c:v>0</c:v>
                </c:pt>
                <c:pt idx="8">
                  <c:v>10455433.529999999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522171166993711E-2"/>
          <c:y val="4.3861385225259071E-2"/>
          <c:w val="0.88846438821610652"/>
          <c:h val="0.86434976732328261"/>
        </c:manualLayout>
      </c:layout>
      <c:pie3DChart>
        <c:varyColors val="1"/>
        <c:ser>
          <c:idx val="0"/>
          <c:order val="0"/>
          <c:explosion val="1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p3d/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p3d/>
            </c:spPr>
          </c:dPt>
          <c:dLbls>
            <c:dLbl>
              <c:idx val="0"/>
              <c:layout>
                <c:manualLayout>
                  <c:x val="-0.11108079278979364"/>
                  <c:y val="5.4909021684346297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614B781-8D32-46A6-A610-7D386E9597A9}" type="CATEGORYNAME">
                      <a:rPr lang="en-US"/>
                      <a:pPr>
                        <a:defRPr sz="1000" b="1"/>
                      </a:pPr>
                      <a:t>[NOM DE LA CATEGORIA]</a:t>
                    </a:fld>
                    <a:r>
                      <a:rPr lang="en-US" baseline="0" dirty="0"/>
                      <a:t>
</a:t>
                    </a:r>
                    <a:fld id="{BBD045D0-FD5B-4541-A1A3-52F3CF3831F4}" type="VALUE">
                      <a:rPr lang="en-US" b="0" baseline="0"/>
                      <a:pPr>
                        <a:defRPr sz="1000" b="1"/>
                      </a:pPr>
                      <a:t>[VALOR]</a:t>
                    </a:fld>
                    <a:r>
                      <a:rPr lang="en-US" b="0" baseline="0" dirty="0"/>
                      <a:t>
</a:t>
                    </a:r>
                    <a:fld id="{B77107CE-F700-44C8-A344-46DAA6836E6E}" type="PERCENTAGE">
                      <a:rPr lang="en-US" b="0" baseline="0"/>
                      <a:pPr>
                        <a:defRPr sz="1000" b="1"/>
                      </a:pPr>
                      <a:t>[PERCENTATGE]</a:t>
                    </a:fld>
                    <a:endParaRPr lang="en-US" b="0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a-E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4025429046580382"/>
                      <c:h val="0.1464450234689419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6.7267093116900281E-2"/>
                  <c:y val="-6.4774615133672747E-2"/>
                </c:manualLayout>
              </c:layout>
              <c:tx>
                <c:rich>
                  <a:bodyPr/>
                  <a:lstStyle/>
                  <a:p>
                    <a:fld id="{E620B815-3A52-4FA2-93EE-395DBEBF6C8E}" type="CATEGORYNAME">
                      <a:rPr lang="pt-BR"/>
                      <a:pPr/>
                      <a:t>[NOM DE LA CATEGORIA]</a:t>
                    </a:fld>
                    <a:r>
                      <a:rPr lang="pt-BR" baseline="0" dirty="0"/>
                      <a:t>
</a:t>
                    </a:r>
                    <a:fld id="{D78B26CE-FCC8-43C6-936D-5BFDC0D3960A}" type="VALUE">
                      <a:rPr lang="pt-BR" b="0" baseline="0"/>
                      <a:pPr/>
                      <a:t>[VALOR]</a:t>
                    </a:fld>
                    <a:r>
                      <a:rPr lang="pt-BR" b="0" baseline="0" dirty="0"/>
                      <a:t>
</a:t>
                    </a:r>
                    <a:fld id="{7D621065-F481-4E55-BB01-D7EF7F1C5E56}" type="PERCENTAGE">
                      <a:rPr lang="pt-BR" b="0" baseline="0"/>
                      <a:pPr/>
                      <a:t>[PERCENTATGE]</a:t>
                    </a:fld>
                    <a:endParaRPr lang="pt-BR" b="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9.2566664709743448E-3"/>
                  <c:y val="6.697772762483343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7CDBEB5-CBAD-4FDE-B1A4-2900C1B320B7}" type="CATEGORYNAME">
                      <a:rPr lang="es-ES" dirty="0"/>
                      <a:pPr>
                        <a:defRPr sz="1000" b="1"/>
                      </a:pPr>
                      <a:t>[NOM DE LA CATEGORIA]</a:t>
                    </a:fld>
                    <a:r>
                      <a:rPr lang="es-ES" baseline="0" dirty="0"/>
                      <a:t>
</a:t>
                    </a:r>
                    <a:fld id="{F92CEA1F-40A5-4384-8F16-5A3DB78DB568}" type="VALUE">
                      <a:rPr lang="es-ES" b="0" baseline="0" dirty="0"/>
                      <a:pPr>
                        <a:defRPr sz="1000" b="1"/>
                      </a:pPr>
                      <a:t>[VALOR]</a:t>
                    </a:fld>
                    <a:r>
                      <a:rPr lang="es-ES" b="0" baseline="0" dirty="0"/>
                      <a:t>
</a:t>
                    </a:r>
                    <a:fld id="{6A4C384D-D285-4F8C-96A8-23A5F13FB6A7}" type="PERCENTAGE">
                      <a:rPr lang="es-ES" b="0" baseline="0" dirty="0"/>
                      <a:pPr>
                        <a:defRPr sz="1000" b="1"/>
                      </a:pPr>
                      <a:t>[PERCENTATGE]</a:t>
                    </a:fld>
                    <a:endParaRPr lang="es-ES" b="0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a-E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6998039587010569"/>
                      <c:h val="0.1417854090858392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5.3038361835279456E-2"/>
                  <c:y val="2.514021822719545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05CB396-9C4A-4762-BA9C-926EB4B8FB98}" type="CATEGORYNAME">
                      <a:rPr lang="es-ES" dirty="0"/>
                      <a:pPr>
                        <a:defRPr sz="1000" b="1"/>
                      </a:pPr>
                      <a:t>[NOM DE LA CATEGORIA]</a:t>
                    </a:fld>
                    <a:r>
                      <a:rPr lang="es-ES" baseline="0" dirty="0"/>
                      <a:t>
</a:t>
                    </a:r>
                    <a:fld id="{A47C7BE4-80A0-48E4-8724-428EE62CD56D}" type="VALUE">
                      <a:rPr lang="es-ES" b="0" baseline="0" dirty="0"/>
                      <a:pPr>
                        <a:defRPr sz="1000" b="1"/>
                      </a:pPr>
                      <a:t>[VALOR]</a:t>
                    </a:fld>
                    <a:r>
                      <a:rPr lang="es-ES" b="0" baseline="0" dirty="0"/>
                      <a:t>
</a:t>
                    </a:r>
                    <a:fld id="{1EDE6068-11BC-42ED-B805-D510A71C5BCA}" type="PERCENTAGE">
                      <a:rPr lang="es-ES" b="0" baseline="0" dirty="0"/>
                      <a:pPr>
                        <a:defRPr sz="1000" b="1"/>
                      </a:pPr>
                      <a:t>[PERCENTATGE]</a:t>
                    </a:fld>
                    <a:endParaRPr lang="es-ES" b="0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a-E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3183710429786722"/>
                      <c:h val="0.1462852652615212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8.4152778364928373E-3"/>
                  <c:y val="6.62042623992915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2674895-61BC-40BA-8951-A35D1BF1A9A2}" type="CATEGORYNAME">
                      <a:rPr lang="en-US"/>
                      <a:pPr>
                        <a:defRPr sz="1000" b="1"/>
                      </a:pPr>
                      <a:t>[NOM DE LA CATEGORIA]</a:t>
                    </a:fld>
                    <a:r>
                      <a:rPr lang="en-US" baseline="0" dirty="0"/>
                      <a:t>
</a:t>
                    </a:r>
                    <a:fld id="{1F24A6F4-2ABF-453C-9BC7-2E7B7C2A92E0}" type="VALUE">
                      <a:rPr lang="en-US" b="0" baseline="0"/>
                      <a:pPr>
                        <a:defRPr sz="1000" b="1"/>
                      </a:pPr>
                      <a:t>[VALOR]</a:t>
                    </a:fld>
                    <a:r>
                      <a:rPr lang="en-US" b="0" baseline="0" dirty="0"/>
                      <a:t>
</a:t>
                    </a:r>
                    <a:fld id="{BF36EB17-3FE9-4454-80A3-C419E01F3958}" type="PERCENTAGE">
                      <a:rPr lang="en-US" b="0" baseline="0"/>
                      <a:pPr>
                        <a:defRPr sz="1000" b="1"/>
                      </a:pPr>
                      <a:t>[PERCENTATGE]</a:t>
                    </a:fld>
                    <a:endParaRPr lang="en-US" b="0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a-E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4362037509579754"/>
                      <c:h val="0.15576425223514731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8.7518200379837471E-2"/>
                  <c:y val="-9.5415903866651788E-2"/>
                </c:manualLayout>
              </c:layout>
              <c:tx>
                <c:rich>
                  <a:bodyPr/>
                  <a:lstStyle/>
                  <a:p>
                    <a:fld id="{4D56913F-EC2A-4376-A651-200DDEC5AF70}" type="CATEGORYNAME">
                      <a:rPr lang="en-US"/>
                      <a:pPr/>
                      <a:t>[NOM DE LA CATEGORIA]</a:t>
                    </a:fld>
                    <a:r>
                      <a:rPr lang="en-US" baseline="0" dirty="0"/>
                      <a:t>
</a:t>
                    </a:r>
                    <a:fld id="{88971C48-59EF-40A7-B464-6DC861DA67C9}" type="VALUE">
                      <a:rPr lang="en-US" b="0" baseline="0"/>
                      <a:pPr/>
                      <a:t>[VALOR]</a:t>
                    </a:fld>
                    <a:r>
                      <a:rPr lang="en-US" b="0" baseline="0" dirty="0"/>
                      <a:t>
</a:t>
                    </a:r>
                    <a:fld id="{2574B9F4-9FC0-4F7E-B56F-3A3C1B363657}" type="PERCENTAGE">
                      <a:rPr lang="en-US" b="0" baseline="0"/>
                      <a:pPr/>
                      <a:t>[PERCENTATGE]</a:t>
                    </a:fld>
                    <a:endParaRPr lang="en-US" b="0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621544743944989"/>
                      <c:h val="0.12580958834377282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a-E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PorPrograma!$B$3:$B$8</c:f>
              <c:strCache>
                <c:ptCount val="6"/>
                <c:pt idx="0">
                  <c:v>Deute Públic</c:v>
                </c:pt>
                <c:pt idx="1">
                  <c:v>Serveis Públics Bàsics.</c:v>
                </c:pt>
                <c:pt idx="2">
                  <c:v>Actuacions de Protecció i Promoció Social.</c:v>
                </c:pt>
                <c:pt idx="3">
                  <c:v>Producció de Béns Públics de Caràcter Preferent.</c:v>
                </c:pt>
                <c:pt idx="4">
                  <c:v>Actuacions de Caràcter Econòmic.</c:v>
                </c:pt>
                <c:pt idx="5">
                  <c:v>Actuacions de Caràcter General.</c:v>
                </c:pt>
              </c:strCache>
            </c:strRef>
          </c:cat>
          <c:val>
            <c:numRef>
              <c:f>PorPrograma!$C$3:$C$8</c:f>
              <c:numCache>
                <c:formatCode>_("€"* #,##0.00_);_("€"* \(#,##0.00\);_("€"* "-"??_);_(@_)</c:formatCode>
                <c:ptCount val="6"/>
                <c:pt idx="0">
                  <c:v>10945453.319999998</c:v>
                </c:pt>
                <c:pt idx="1">
                  <c:v>40071433.344619043</c:v>
                </c:pt>
                <c:pt idx="2">
                  <c:v>14239631.185263647</c:v>
                </c:pt>
                <c:pt idx="3">
                  <c:v>21587837.844891984</c:v>
                </c:pt>
                <c:pt idx="4">
                  <c:v>12996538.120662002</c:v>
                </c:pt>
                <c:pt idx="5">
                  <c:v>51775922.017583326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5767290026246719"/>
          <c:y val="0.17418893827191212"/>
          <c:w val="0.67354997812773398"/>
          <c:h val="0.65213744428858889"/>
        </c:manualLayout>
      </c:layout>
      <c:pie3DChart>
        <c:varyColors val="1"/>
        <c:ser>
          <c:idx val="0"/>
          <c:order val="0"/>
          <c:dPt>
            <c:idx val="0"/>
            <c:bubble3D val="0"/>
            <c:explosion val="7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explosion val="6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explosion val="5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explosion val="1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explosion val="3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explosion val="8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6"/>
            <c:bubble3D val="0"/>
            <c:explosion val="11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7"/>
            <c:bubble3D val="0"/>
            <c:explosion val="5"/>
            <c:spPr>
              <a:solidFill>
                <a:srgbClr val="97B95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9.6139162292213518E-2"/>
                  <c:y val="1.853191684576219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a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327143482064736"/>
                      <c:h val="0.14740936107214725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3.1813757655293089E-2"/>
                  <c:y val="5.152994498060792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a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4120527121609801"/>
                      <c:h val="0.17057002920475361"/>
                    </c:manualLayout>
                  </c15:layout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9846991607891169E-3"/>
                  <c:y val="7.7634414956317278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6488110885803934"/>
                      <c:h val="0.12792902840543288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-1.2414648072585875E-3"/>
                  <c:y val="-8.234361944180568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6.5093288741330507E-3"/>
                  <c:y val="-6.0094845469842876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6249354768153982"/>
                      <c:h val="9.7798407889948771E-2"/>
                    </c:manualLayout>
                  </c15:layout>
                </c:ext>
              </c:extLst>
            </c:dLbl>
            <c:dLbl>
              <c:idx val="6"/>
              <c:layout>
                <c:manualLayout>
                  <c:x val="-0.12616054608622773"/>
                  <c:y val="3.417212765494225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a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4912543744531934"/>
                      <c:h val="0.10222966164162439"/>
                    </c:manualLayout>
                  </c15:layout>
                </c:ext>
              </c:extLst>
            </c:dLbl>
            <c:dLbl>
              <c:idx val="7"/>
              <c:layout>
                <c:manualLayout>
                  <c:x val="1.3685476815398076E-3"/>
                  <c:y val="-0.286335269949583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a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6363313142746703"/>
                      <c:h val="0.1805757286414969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a-E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Press2022_PAM!$M$34:$M$41</c:f>
              <c:strCache>
                <c:ptCount val="8"/>
                <c:pt idx="0">
                  <c:v>Emergència habitacional</c:v>
                </c:pt>
                <c:pt idx="1">
                  <c:v>Polítiques socials com a dret de la ciutadania</c:v>
                </c:pt>
                <c:pt idx="2">
                  <c:v>Polítiqus feministes i d'igualtat</c:v>
                </c:pt>
                <c:pt idx="3">
                  <c:v>Referència en la transició ecològica</c:v>
                </c:pt>
                <c:pt idx="4">
                  <c:v>Democratitzar les polítiques d'educació, cultura, esports i lleure</c:v>
                </c:pt>
                <c:pt idx="5">
                  <c:v>Desenvolupament urbà sostenible i un territori interconnectat i segur</c:v>
                </c:pt>
                <c:pt idx="6">
                  <c:v>Ocupació de qualitat i la promoció econòmica</c:v>
                </c:pt>
                <c:pt idx="7">
                  <c:v>Bona gestió dels recursos públics i la corresponsabilitat amb la societat en la presa de decisions.</c:v>
                </c:pt>
              </c:strCache>
            </c:strRef>
          </c:cat>
          <c:val>
            <c:numRef>
              <c:f>Press2022_PAM!$N$34:$N$41</c:f>
              <c:numCache>
                <c:formatCode>_("€"* #,##0.00_);_("€"* \(#,##0.00\);_("€"* "-"??_);_(@_)</c:formatCode>
                <c:ptCount val="8"/>
                <c:pt idx="0">
                  <c:v>2829500</c:v>
                </c:pt>
                <c:pt idx="1">
                  <c:v>6636667.54</c:v>
                </c:pt>
                <c:pt idx="2">
                  <c:v>369150</c:v>
                </c:pt>
                <c:pt idx="3">
                  <c:v>24160379.079999994</c:v>
                </c:pt>
                <c:pt idx="4">
                  <c:v>17153600.620000001</c:v>
                </c:pt>
                <c:pt idx="5">
                  <c:v>16579410.74</c:v>
                </c:pt>
                <c:pt idx="6">
                  <c:v>3195225.17</c:v>
                </c:pt>
                <c:pt idx="7">
                  <c:v>80692882.683019996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spPr>
            <a:solidFill>
              <a:schemeClr val="accent2">
                <a:lumMod val="75000"/>
              </a:schemeClr>
            </a:solidFill>
          </c:spPr>
          <c:explosion val="8"/>
          <c:dPt>
            <c:idx val="0"/>
            <c:bubble3D val="0"/>
            <c:explosion val="11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explosion val="19"/>
            <c:spPr>
              <a:solidFill>
                <a:srgbClr val="669E4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explosion val="14"/>
            <c:spPr>
              <a:solidFill>
                <a:srgbClr val="2C6EAA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3"/>
            <c:bubble3D val="0"/>
            <c:explosion val="13"/>
            <c:spPr>
              <a:solidFill>
                <a:srgbClr val="DAA6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4"/>
            <c:bubble3D val="0"/>
            <c:explosion val="12"/>
            <c:spPr>
              <a:solidFill>
                <a:srgbClr val="8C3FC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-7.2829131652661069E-2"/>
                  <c:y val="-9.533536601059351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Aharoni" panose="02010803020104030203" pitchFamily="2" charset="-79"/>
                      </a:defRPr>
                    </a:pPr>
                    <a:fld id="{9754CA79-E351-429F-BDFF-8497DFBBE015}" type="CATEGORYNAME">
                      <a:rPr lang="en-US" sz="1100">
                        <a:solidFill>
                          <a:schemeClr val="tx1"/>
                        </a:solidFill>
                        <a:latin typeface="+mn-lt"/>
                        <a:cs typeface="Aharoni" panose="02010803020104030203" pitchFamily="2" charset="-79"/>
                      </a:rPr>
                      <a:pPr>
                        <a:defRPr sz="1100">
                          <a:cs typeface="Aharoni" panose="02010803020104030203" pitchFamily="2" charset="-79"/>
                        </a:defRPr>
                      </a:pPr>
                      <a:t>[NOM DE LA CATEGORIA]</a:t>
                    </a:fld>
                    <a:endParaRPr lang="ca-E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Aharoni" panose="02010803020104030203" pitchFamily="2" charset="-79"/>
                    </a:defRPr>
                  </a:pPr>
                  <a:endParaRPr lang="ca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9.7089234179996726E-3"/>
                  <c:y val="1.634320560181592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Aharoni" panose="02010803020104030203" pitchFamily="2" charset="-79"/>
                      </a:defRPr>
                    </a:pPr>
                    <a:fld id="{17A5F5E5-D3C4-4988-A1A6-451674250812}" type="CATEGORYNAME">
                      <a:rPr lang="es-ES" sz="1100">
                        <a:solidFill>
                          <a:schemeClr val="tx1"/>
                        </a:solidFill>
                        <a:latin typeface="+mn-lt"/>
                        <a:cs typeface="Aharoni" panose="02010803020104030203" pitchFamily="2" charset="-79"/>
                      </a:rPr>
                      <a:pPr>
                        <a:defRPr sz="1100">
                          <a:solidFill>
                            <a:schemeClr val="accent1"/>
                          </a:solidFill>
                          <a:cs typeface="Aharoni" panose="02010803020104030203" pitchFamily="2" charset="-79"/>
                        </a:defRPr>
                      </a:pPr>
                      <a:t>[NOM DE LA CATEGORIA]</a:t>
                    </a:fld>
                    <a:endParaRPr lang="ca-E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Aharoni" panose="02010803020104030203" pitchFamily="2" charset="-79"/>
                    </a:defRPr>
                  </a:pPr>
                  <a:endParaRPr lang="ca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6.7045085335320966E-4"/>
                  <c:y val="6.537282240726410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Aharoni" panose="02010803020104030203" pitchFamily="2" charset="-79"/>
                      </a:defRPr>
                    </a:pPr>
                    <a:fld id="{56222807-DE1A-40B8-AB22-CBF6B294513F}" type="CATEGORYNAME">
                      <a:rPr lang="en-US" sz="1100">
                        <a:solidFill>
                          <a:schemeClr val="tx1"/>
                        </a:solidFill>
                        <a:latin typeface="+mn-lt"/>
                        <a:cs typeface="Aharoni" panose="02010803020104030203" pitchFamily="2" charset="-79"/>
                      </a:rPr>
                      <a:pPr>
                        <a:defRPr sz="1100">
                          <a:solidFill>
                            <a:schemeClr val="accent1"/>
                          </a:solidFill>
                          <a:cs typeface="Aharoni" panose="02010803020104030203" pitchFamily="2" charset="-79"/>
                        </a:defRPr>
                      </a:pPr>
                      <a:t>[NOM DE LA CATEGORIA]</a:t>
                    </a:fld>
                    <a:endParaRPr lang="ca-E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Aharoni" panose="02010803020104030203" pitchFamily="2" charset="-79"/>
                    </a:defRPr>
                  </a:pPr>
                  <a:endParaRPr lang="ca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1.3071895424836593E-2"/>
                  <c:y val="-2.723867600302673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Aharoni" panose="02010803020104030203" pitchFamily="2" charset="-79"/>
                      </a:defRPr>
                    </a:pPr>
                    <a:fld id="{297975F0-4CD4-482B-B1E8-1E25368FD990}" type="CATEGORYNAME">
                      <a:rPr lang="en-US" sz="1100" smtClean="0">
                        <a:solidFill>
                          <a:schemeClr val="tx1"/>
                        </a:solidFill>
                        <a:latin typeface="+mn-lt"/>
                        <a:cs typeface="Aharoni" panose="02010803020104030203" pitchFamily="2" charset="-79"/>
                      </a:rPr>
                      <a:pPr>
                        <a:defRPr sz="1100">
                          <a:solidFill>
                            <a:schemeClr val="accent1"/>
                          </a:solidFill>
                          <a:cs typeface="Aharoni" panose="02010803020104030203" pitchFamily="2" charset="-79"/>
                        </a:defRPr>
                      </a:pPr>
                      <a:t>[NOM DE LA CATEGORIA]</a:t>
                    </a:fld>
                    <a:endParaRPr lang="ca-E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Aharoni" panose="02010803020104030203" pitchFamily="2" charset="-79"/>
                    </a:defRPr>
                  </a:pPr>
                  <a:endParaRPr lang="ca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.13120851887952398"/>
                  <c:y val="1.361933800151335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Aharoni" panose="02010803020104030203" pitchFamily="2" charset="-79"/>
                      </a:defRPr>
                    </a:pPr>
                    <a:fld id="{21FE2981-213E-4086-A213-797EBFEF6FFB}" type="CATEGORYNAME">
                      <a:rPr lang="en-US" sz="1100">
                        <a:solidFill>
                          <a:schemeClr val="tx1"/>
                        </a:solidFill>
                        <a:latin typeface="+mn-lt"/>
                        <a:cs typeface="Aharoni" panose="02010803020104030203" pitchFamily="2" charset="-79"/>
                      </a:rPr>
                      <a:pPr>
                        <a:defRPr sz="1100">
                          <a:solidFill>
                            <a:schemeClr val="accent1"/>
                          </a:solidFill>
                          <a:cs typeface="Aharoni" panose="02010803020104030203" pitchFamily="2" charset="-79"/>
                        </a:defRPr>
                      </a:pPr>
                      <a:t>[NOM DE LA CATEGORIA]</a:t>
                    </a:fld>
                    <a:endParaRPr lang="ca-E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Aharoni" panose="02010803020104030203" pitchFamily="2" charset="-79"/>
                    </a:defRPr>
                  </a:pPr>
                  <a:endParaRPr lang="ca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74217193439055"/>
                      <c:h val="0.13769772705045033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Aharoni" panose="02010803020104030203" pitchFamily="2" charset="-79"/>
                  </a:defRPr>
                </a:pPr>
                <a:endParaRPr lang="ca-ES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Hoja1!$AA$14:$AA$18</c:f>
              <c:strCache>
                <c:ptCount val="5"/>
                <c:pt idx="0">
                  <c:v>RESTA D'INVERSIONS D'ÀREA  40%</c:v>
                </c:pt>
                <c:pt idx="1">
                  <c:v>OBRES ESCOLA LA MIRADA  19%</c:v>
                </c:pt>
                <c:pt idx="2">
                  <c:v>EXPROPIACIONS  15%</c:v>
                </c:pt>
                <c:pt idx="3">
                  <c:v>COMPRA DE PATRIMONI  15%</c:v>
                </c:pt>
                <c:pt idx="4">
                  <c:v>PROMUSA - PROMOCIÓ D'HABITATGE PÚBLIC 12%</c:v>
                </c:pt>
              </c:strCache>
            </c:strRef>
          </c:cat>
          <c:val>
            <c:numRef>
              <c:f>Hoja1!$AB$14:$AB$18</c:f>
              <c:numCache>
                <c:formatCode>"€"#,##0.00_);[Red]\("€"#,##0.00\)</c:formatCode>
                <c:ptCount val="5"/>
                <c:pt idx="0">
                  <c:v>6932893.8599999994</c:v>
                </c:pt>
                <c:pt idx="1">
                  <c:v>3200000</c:v>
                </c:pt>
                <c:pt idx="2">
                  <c:v>2500000</c:v>
                </c:pt>
                <c:pt idx="3">
                  <c:v>2500000</c:v>
                </c:pt>
                <c:pt idx="4">
                  <c:v>2000000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75151697959292"/>
          <c:y val="2.2844372595491273E-2"/>
          <c:w val="0.89243666019722345"/>
          <c:h val="0.7514600273777070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Hoja1!$X$48:$X$64</c:f>
              <c:strCache>
                <c:ptCount val="17"/>
                <c:pt idx="0">
                  <c:v>Planificació Territorial</c:v>
                </c:pt>
                <c:pt idx="1">
                  <c:v>Obres i Projectes</c:v>
                </c:pt>
                <c:pt idx="2">
                  <c:v>Serveis Econòmics</c:v>
                </c:pt>
                <c:pt idx="3">
                  <c:v>Manteniment Urbà</c:v>
                </c:pt>
                <c:pt idx="4">
                  <c:v>Participació Ciutadana</c:v>
                </c:pt>
                <c:pt idx="5">
                  <c:v>Cultura, Educació i Joventut</c:v>
                </c:pt>
                <c:pt idx="6">
                  <c:v>Parcs i Jardins</c:v>
                </c:pt>
                <c:pt idx="7">
                  <c:v>Tecnologia</c:v>
                </c:pt>
                <c:pt idx="8">
                  <c:v>Esports</c:v>
                </c:pt>
                <c:pt idx="9">
                  <c:v>Mobilitat</c:v>
                </c:pt>
                <c:pt idx="10">
                  <c:v>Logística</c:v>
                </c:pt>
                <c:pt idx="11">
                  <c:v>Seguretat Ciutadana</c:v>
                </c:pt>
                <c:pt idx="12">
                  <c:v>Atenció Empresa</c:v>
                </c:pt>
                <c:pt idx="13">
                  <c:v>Presidència</c:v>
                </c:pt>
                <c:pt idx="14">
                  <c:v>Medi Ambient</c:v>
                </c:pt>
                <c:pt idx="15">
                  <c:v>Àmbit Drets Socials</c:v>
                </c:pt>
                <c:pt idx="16">
                  <c:v>OACC</c:v>
                </c:pt>
              </c:strCache>
            </c:strRef>
          </c:cat>
          <c:val>
            <c:numRef>
              <c:f>Hoja1!$Y$48:$Y$64</c:f>
              <c:numCache>
                <c:formatCode>"€"#,##0.00_);[Red]\("€"#,##0.00\)</c:formatCode>
                <c:ptCount val="17"/>
                <c:pt idx="0">
                  <c:v>5143840.55</c:v>
                </c:pt>
                <c:pt idx="1">
                  <c:v>4609690.51</c:v>
                </c:pt>
                <c:pt idx="2">
                  <c:v>2150362.7999999998</c:v>
                </c:pt>
                <c:pt idx="3">
                  <c:v>1000000</c:v>
                </c:pt>
                <c:pt idx="4">
                  <c:v>1000000</c:v>
                </c:pt>
                <c:pt idx="5">
                  <c:v>800000</c:v>
                </c:pt>
                <c:pt idx="6">
                  <c:v>460000</c:v>
                </c:pt>
                <c:pt idx="7">
                  <c:v>450000</c:v>
                </c:pt>
                <c:pt idx="8">
                  <c:v>300000</c:v>
                </c:pt>
                <c:pt idx="9">
                  <c:v>350000</c:v>
                </c:pt>
                <c:pt idx="10">
                  <c:v>300000</c:v>
                </c:pt>
                <c:pt idx="11">
                  <c:v>200000</c:v>
                </c:pt>
                <c:pt idx="12">
                  <c:v>100000</c:v>
                </c:pt>
                <c:pt idx="13">
                  <c:v>90000</c:v>
                </c:pt>
                <c:pt idx="14">
                  <c:v>88000</c:v>
                </c:pt>
                <c:pt idx="15">
                  <c:v>46000</c:v>
                </c:pt>
                <c:pt idx="16">
                  <c:v>45000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9"/>
        <c:axId val="392099056"/>
        <c:axId val="392099448"/>
      </c:barChart>
      <c:catAx>
        <c:axId val="392099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392099448"/>
        <c:crosses val="autoZero"/>
        <c:auto val="1"/>
        <c:lblAlgn val="ctr"/>
        <c:lblOffset val="100"/>
        <c:noMultiLvlLbl val="0"/>
      </c:catAx>
      <c:valAx>
        <c:axId val="392099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1">
                  <a:lumMod val="85000"/>
                  <a:alpha val="72000"/>
                </a:schemeClr>
              </a:solidFill>
              <a:round/>
            </a:ln>
            <a:effectLst/>
          </c:spPr>
        </c:minorGridlines>
        <c:numFmt formatCode="&quot;€&quot;#,##0.00_);[Red]\(&quot;€&quot;#,##0.0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392099056"/>
        <c:crosses val="autoZero"/>
        <c:crossBetween val="between"/>
        <c:majorUnit val="500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10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301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0.63865</cdr:x>
      <cdr:y>0.63697</cdr:y>
    </cdr:from>
    <cdr:to>
      <cdr:x>0.7881</cdr:x>
      <cdr:y>0.69269</cdr:y>
    </cdr:to>
    <cdr:sp macro="" textlink="">
      <cdr:nvSpPr>
        <cdr:cNvPr id="2" name="Rectángulo 7"/>
        <cdr:cNvSpPr/>
      </cdr:nvSpPr>
      <cdr:spPr>
        <a:xfrm xmlns:a="http://schemas.openxmlformats.org/drawingml/2006/main">
          <a:off x="5461050" y="3166170"/>
          <a:ext cx="1277914" cy="276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>
          <a:spAutoFit/>
        </a:bodyPr>
        <a:lstStyle xmlns:a="http://schemas.openxmlformats.org/drawingml/2006/main">
          <a:defPPr>
            <a:defRPr lang="es-E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a-ES" sz="1200" b="1" dirty="0">
              <a:solidFill>
                <a:schemeClr val="accent3"/>
              </a:solidFill>
              <a:latin typeface="Calibri" panose="020F0502020204030204" pitchFamily="34" charset="0"/>
            </a:rPr>
            <a:t> </a:t>
          </a:r>
          <a:r>
            <a:rPr lang="ca-ES" sz="1200" b="1" dirty="0" smtClean="0">
              <a:solidFill>
                <a:schemeClr val="accent3"/>
              </a:solidFill>
              <a:latin typeface="Calibri" panose="020F0502020204030204" pitchFamily="34" charset="0"/>
            </a:rPr>
            <a:t>21.147.722,03 </a:t>
          </a:r>
          <a:r>
            <a:rPr lang="ca-ES" sz="1200" b="1" dirty="0">
              <a:solidFill>
                <a:schemeClr val="accent3"/>
              </a:solidFill>
              <a:latin typeface="Calibri" panose="020F0502020204030204" pitchFamily="34" charset="0"/>
            </a:rPr>
            <a:t>€ </a:t>
          </a:r>
          <a:endParaRPr lang="ca-ES" sz="1200" b="1" dirty="0">
            <a:solidFill>
              <a:schemeClr val="accent3"/>
            </a:solidFill>
          </a:endParaRPr>
        </a:p>
      </cdr:txBody>
    </cdr:sp>
  </cdr:relSizeAnchor>
  <cdr:relSizeAnchor xmlns:cdr="http://schemas.openxmlformats.org/drawingml/2006/chartDrawing">
    <cdr:from>
      <cdr:x>0.67064</cdr:x>
      <cdr:y>0.4826</cdr:y>
    </cdr:from>
    <cdr:to>
      <cdr:x>0.68818</cdr:x>
      <cdr:y>0.6137</cdr:y>
    </cdr:to>
    <cdr:sp macro="" textlink="">
      <cdr:nvSpPr>
        <cdr:cNvPr id="3" name="Flecha izquierda 46"/>
        <cdr:cNvSpPr/>
      </cdr:nvSpPr>
      <cdr:spPr>
        <a:xfrm xmlns:a="http://schemas.openxmlformats.org/drawingml/2006/main" rot="4886979">
          <a:off x="5483715" y="2649677"/>
          <a:ext cx="651667" cy="150031"/>
        </a:xfrm>
        <a:prstGeom xmlns:a="http://schemas.openxmlformats.org/drawingml/2006/main" prst="leftArrow">
          <a:avLst/>
        </a:prstGeom>
      </cdr:spPr>
      <cdr:style>
        <a:lnRef xmlns:a="http://schemas.openxmlformats.org/drawingml/2006/main" idx="1">
          <a:schemeClr val="accent3"/>
        </a:lnRef>
        <a:fillRef xmlns:a="http://schemas.openxmlformats.org/drawingml/2006/main" idx="2">
          <a:schemeClr val="accent3"/>
        </a:fillRef>
        <a:effectRef xmlns:a="http://schemas.openxmlformats.org/drawingml/2006/main" idx="1">
          <a:schemeClr val="accent3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s-ES"/>
          </a:defPPr>
          <a:lvl1pPr marL="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ca-E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4341442" cy="344408"/>
          </a:xfrm>
          <a:prstGeom prst="rect">
            <a:avLst/>
          </a:prstGeom>
        </p:spPr>
        <p:txBody>
          <a:bodyPr vert="horz" lIns="92415" tIns="46207" rIns="92415" bIns="46207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5675534" y="1"/>
            <a:ext cx="4341442" cy="344408"/>
          </a:xfrm>
          <a:prstGeom prst="rect">
            <a:avLst/>
          </a:prstGeom>
        </p:spPr>
        <p:txBody>
          <a:bodyPr vert="horz" lIns="92415" tIns="46207" rIns="92415" bIns="46207" rtlCol="0"/>
          <a:lstStyle>
            <a:lvl1pPr algn="r">
              <a:defRPr sz="1200"/>
            </a:lvl1pPr>
          </a:lstStyle>
          <a:p>
            <a:fld id="{8B72BC8C-E05B-814D-BF12-A8C2951AC299}" type="datetime1">
              <a:rPr lang="es-ES" smtClean="0"/>
              <a:t>17/02/2022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3" y="6542161"/>
            <a:ext cx="4341442" cy="344408"/>
          </a:xfrm>
          <a:prstGeom prst="rect">
            <a:avLst/>
          </a:prstGeom>
        </p:spPr>
        <p:txBody>
          <a:bodyPr vert="horz" lIns="92415" tIns="46207" rIns="92415" bIns="46207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5675534" y="6542161"/>
            <a:ext cx="4341442" cy="344408"/>
          </a:xfrm>
          <a:prstGeom prst="rect">
            <a:avLst/>
          </a:prstGeom>
        </p:spPr>
        <p:txBody>
          <a:bodyPr vert="horz" lIns="92415" tIns="46207" rIns="92415" bIns="46207" rtlCol="0" anchor="b"/>
          <a:lstStyle>
            <a:lvl1pPr algn="r">
              <a:defRPr sz="1200"/>
            </a:lvl1pPr>
          </a:lstStyle>
          <a:p>
            <a:fld id="{FE3A6682-E14A-9B4E-999A-267E4F7CB7D9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938387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4341442" cy="344408"/>
          </a:xfrm>
          <a:prstGeom prst="rect">
            <a:avLst/>
          </a:prstGeom>
        </p:spPr>
        <p:txBody>
          <a:bodyPr vert="horz" lIns="92415" tIns="46207" rIns="92415" bIns="46207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674954" y="1"/>
            <a:ext cx="4341442" cy="344408"/>
          </a:xfrm>
          <a:prstGeom prst="rect">
            <a:avLst/>
          </a:prstGeom>
        </p:spPr>
        <p:txBody>
          <a:bodyPr vert="horz" lIns="92415" tIns="46207" rIns="92415" bIns="46207" rtlCol="0"/>
          <a:lstStyle>
            <a:lvl1pPr algn="r">
              <a:defRPr sz="1200"/>
            </a:lvl1pPr>
          </a:lstStyle>
          <a:p>
            <a:fld id="{C21430A1-C5A0-5E4F-90AB-0EB33D175811}" type="datetime1">
              <a:rPr lang="es-ES" smtClean="0"/>
              <a:t>17/02/2022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286125" y="515938"/>
            <a:ext cx="3446463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15" tIns="46207" rIns="92415" bIns="46207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001872" y="3271878"/>
            <a:ext cx="8014970" cy="3099674"/>
          </a:xfrm>
          <a:prstGeom prst="rect">
            <a:avLst/>
          </a:prstGeom>
        </p:spPr>
        <p:txBody>
          <a:bodyPr vert="horz" lIns="92415" tIns="46207" rIns="92415" bIns="46207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3" y="6542560"/>
            <a:ext cx="4341442" cy="344408"/>
          </a:xfrm>
          <a:prstGeom prst="rect">
            <a:avLst/>
          </a:prstGeom>
        </p:spPr>
        <p:txBody>
          <a:bodyPr vert="horz" lIns="92415" tIns="46207" rIns="92415" bIns="46207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674954" y="6542560"/>
            <a:ext cx="4341442" cy="344408"/>
          </a:xfrm>
          <a:prstGeom prst="rect">
            <a:avLst/>
          </a:prstGeom>
        </p:spPr>
        <p:txBody>
          <a:bodyPr vert="horz" lIns="92415" tIns="46207" rIns="92415" bIns="46207" rtlCol="0" anchor="b"/>
          <a:lstStyle>
            <a:lvl1pPr algn="r">
              <a:defRPr sz="1200"/>
            </a:lvl1pPr>
          </a:lstStyle>
          <a:p>
            <a:fld id="{77B745D5-AA7F-B94A-9B49-D1455CB9C328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6361873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745D5-AA7F-B94A-9B49-D1455CB9C328}" type="slidenum">
              <a:rPr lang="es-ES" smtClean="0"/>
              <a:t>17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51271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000" b="0" i="0">
                <a:solidFill>
                  <a:schemeClr val="tx1"/>
                </a:solidFill>
                <a:latin typeface="Source Sans Pro"/>
                <a:cs typeface="Source Sans Pro"/>
              </a:defRPr>
            </a:lvl1pPr>
          </a:lstStyle>
          <a:p>
            <a:fld id="{8719F25F-B413-F04E-88E9-50125B4CD35B}" type="slidenum">
              <a:rPr lang="es-ES" smtClean="0"/>
              <a:pPr/>
              <a:t>‹#›</a:t>
            </a:fld>
            <a:endParaRPr lang="es-ES" dirty="0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5037138" cy="365125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l">
              <a:defRPr sz="1000" b="0" i="0">
                <a:solidFill>
                  <a:schemeClr val="tx1"/>
                </a:solidFill>
                <a:latin typeface="Source Sans Pro"/>
                <a:cs typeface="Source Sans Pro"/>
              </a:defRPr>
            </a:lvl1pPr>
          </a:lstStyle>
          <a:p>
            <a:r>
              <a:rPr lang="es-ES" sz="900" smtClean="0">
                <a:latin typeface="Source Sans Pro Light"/>
                <a:cs typeface="Source Sans Pro Light"/>
              </a:rPr>
              <a:t>PRESSUPOST 2022                                                  AJUNTAMENT DE SANT CUGAT 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9308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000" b="0" i="0">
                <a:solidFill>
                  <a:schemeClr val="tx1"/>
                </a:solidFill>
                <a:latin typeface="Source Sans Pro"/>
                <a:cs typeface="Source Sans Pro"/>
              </a:defRPr>
            </a:lvl1pPr>
          </a:lstStyle>
          <a:p>
            <a:fld id="{8719F25F-B413-F04E-88E9-50125B4CD35B}" type="slidenum">
              <a:rPr lang="es-ES" smtClean="0"/>
              <a:pPr/>
              <a:t>‹#›</a:t>
            </a:fld>
            <a:endParaRPr lang="es-ES" dirty="0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5037138" cy="365125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l">
              <a:defRPr sz="1000" b="0" i="0">
                <a:solidFill>
                  <a:schemeClr val="tx1"/>
                </a:solidFill>
                <a:latin typeface="Source Sans Pro"/>
                <a:cs typeface="Source Sans Pro"/>
              </a:defRPr>
            </a:lvl1pPr>
          </a:lstStyle>
          <a:p>
            <a:r>
              <a:rPr lang="es-ES" sz="900" smtClean="0">
                <a:latin typeface="Source Sans Pro Light"/>
                <a:cs typeface="Source Sans Pro Light"/>
              </a:rPr>
              <a:t>PRESSUPOST 2022                                                  AJUNTAMENT DE SANT CUGAT 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2087556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3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a-ES" smtClean="0"/>
              <a:t>PRESSUPOST 2022                                                  AJUNTAMENT DE SANT CUGAT </a:t>
            </a:r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C291-F101-4722-B91F-1AC7E199FFCE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700581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/>
          <p:cNvCxnSpPr/>
          <p:nvPr userDrawn="1"/>
        </p:nvCxnSpPr>
        <p:spPr>
          <a:xfrm>
            <a:off x="457200" y="6414948"/>
            <a:ext cx="8229600" cy="0"/>
          </a:xfrm>
          <a:prstGeom prst="line">
            <a:avLst/>
          </a:prstGeom>
          <a:ln w="190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5037138" cy="365125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l">
              <a:defRPr sz="1000" b="0" i="0">
                <a:solidFill>
                  <a:schemeClr val="tx1"/>
                </a:solidFill>
                <a:latin typeface="Source Sans Pro"/>
                <a:cs typeface="Source Sans Pro"/>
              </a:defRPr>
            </a:lvl1pPr>
          </a:lstStyle>
          <a:p>
            <a:r>
              <a:rPr lang="es-ES" sz="900" smtClean="0">
                <a:latin typeface="Source Sans Pro Light"/>
                <a:cs typeface="Source Sans Pro Light"/>
              </a:rPr>
              <a:t>PRESSUPOST 2022                                                  AJUNTAMENT DE SANT CUGAT 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  <p:sp>
        <p:nvSpPr>
          <p:cNvPr id="11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000" b="0" i="0">
                <a:solidFill>
                  <a:schemeClr val="tx1"/>
                </a:solidFill>
                <a:latin typeface="Source Sans Pro"/>
                <a:cs typeface="Source Sans Pro"/>
              </a:defRPr>
            </a:lvl1pPr>
          </a:lstStyle>
          <a:p>
            <a:fld id="{8719F25F-B413-F04E-88E9-50125B4CD35B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54007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29" Type="http://schemas.openxmlformats.org/officeDocument/2006/relationships/image" Target="../../word/media/image11.svg"/><Relationship Id="rId1" Type="http://schemas.openxmlformats.org/officeDocument/2006/relationships/slideLayout" Target="../slideLayouts/slideLayout3.xml"/><Relationship Id="rId31" Type="http://schemas.openxmlformats.org/officeDocument/2006/relationships/image" Target="../../word/media/image13.svg"/><Relationship Id="rId30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3" t="1318" r="10715" b="5212"/>
          <a:stretch/>
        </p:blipFill>
        <p:spPr>
          <a:xfrm>
            <a:off x="0" y="0"/>
            <a:ext cx="9156329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433388" y="846134"/>
            <a:ext cx="5036536" cy="167005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l">
              <a:lnSpc>
                <a:spcPts val="3000"/>
              </a:lnSpc>
            </a:pPr>
            <a:r>
              <a:rPr lang="es-ES" sz="5000" dirty="0" smtClean="0">
                <a:solidFill>
                  <a:schemeClr val="bg1"/>
                </a:solidFill>
                <a:latin typeface="Source Sans Pro ExtraLight"/>
                <a:cs typeface="Source Sans Pro ExtraLight"/>
              </a:rPr>
              <a:t>PRESSUPOST 2022</a:t>
            </a:r>
            <a:r>
              <a:rPr lang="es-ES" dirty="0" smtClean="0">
                <a:solidFill>
                  <a:schemeClr val="bg1"/>
                </a:solidFill>
                <a:latin typeface="Source Sans Pro"/>
                <a:cs typeface="Source Sans Pro"/>
              </a:rPr>
              <a:t/>
            </a:r>
            <a:br>
              <a:rPr lang="es-ES" dirty="0" smtClean="0">
                <a:solidFill>
                  <a:schemeClr val="bg1"/>
                </a:solidFill>
                <a:latin typeface="Source Sans Pro"/>
                <a:cs typeface="Source Sans Pro"/>
              </a:rPr>
            </a:br>
            <a:r>
              <a:rPr lang="es-ES" sz="2700" dirty="0" smtClean="0">
                <a:solidFill>
                  <a:schemeClr val="bg1"/>
                </a:solidFill>
                <a:latin typeface="Source Sans Pro"/>
                <a:cs typeface="Source Sans Pro"/>
              </a:rPr>
              <a:t/>
            </a:r>
            <a:br>
              <a:rPr lang="es-ES" sz="2700" dirty="0" smtClean="0">
                <a:solidFill>
                  <a:schemeClr val="bg1"/>
                </a:solidFill>
                <a:latin typeface="Source Sans Pro"/>
                <a:cs typeface="Source Sans Pro"/>
              </a:rPr>
            </a:br>
            <a:r>
              <a:rPr lang="ca-ES" sz="2000" dirty="0" smtClean="0">
                <a:solidFill>
                  <a:schemeClr val="bg1"/>
                </a:solidFill>
                <a:latin typeface="Source Sans Pro Light"/>
                <a:cs typeface="Source Sans Pro"/>
              </a:rPr>
              <a:t>Tinència d’Alcaldia de Presidència, Hisenda, Serveis Urbans, Mobilitat</a:t>
            </a:r>
            <a:r>
              <a:rPr lang="ca-ES" sz="2000" dirty="0">
                <a:solidFill>
                  <a:schemeClr val="bg1"/>
                </a:solidFill>
                <a:latin typeface="Source Sans Pro Light"/>
                <a:cs typeface="Source Sans Pro"/>
              </a:rPr>
              <a:t> </a:t>
            </a:r>
            <a:r>
              <a:rPr lang="ca-ES" sz="2000" dirty="0" smtClean="0">
                <a:solidFill>
                  <a:schemeClr val="bg1"/>
                </a:solidFill>
                <a:latin typeface="Source Sans Pro Light"/>
                <a:cs typeface="Source Sans Pro"/>
              </a:rPr>
              <a:t>i  Seguretat </a:t>
            </a:r>
            <a:r>
              <a:rPr lang="ca-ES" sz="2000" i="1" dirty="0" smtClean="0">
                <a:solidFill>
                  <a:schemeClr val="bg1"/>
                </a:solidFill>
                <a:latin typeface="Source Sans Pro Light"/>
                <a:cs typeface="Source Sans Pro"/>
              </a:rPr>
              <a:t/>
            </a:r>
            <a:br>
              <a:rPr lang="ca-ES" sz="2000" i="1" dirty="0" smtClean="0">
                <a:solidFill>
                  <a:schemeClr val="bg1"/>
                </a:solidFill>
                <a:latin typeface="Source Sans Pro Light"/>
                <a:cs typeface="Source Sans Pro"/>
              </a:rPr>
            </a:br>
            <a:r>
              <a:rPr lang="ca-ES" sz="2000" i="1" dirty="0">
                <a:solidFill>
                  <a:schemeClr val="bg1"/>
                </a:solidFill>
                <a:latin typeface="Source Sans Pro Light"/>
                <a:cs typeface="Source Sans Pro"/>
              </a:rPr>
              <a:t/>
            </a:r>
            <a:br>
              <a:rPr lang="ca-ES" sz="2000" i="1" dirty="0">
                <a:solidFill>
                  <a:schemeClr val="bg1"/>
                </a:solidFill>
                <a:latin typeface="Source Sans Pro Light"/>
                <a:cs typeface="Source Sans Pro"/>
              </a:rPr>
            </a:br>
            <a:r>
              <a:rPr lang="ca-ES" sz="2000" i="1" dirty="0" smtClean="0">
                <a:solidFill>
                  <a:schemeClr val="bg1"/>
                </a:solidFill>
                <a:latin typeface="Source Sans Pro Light"/>
                <a:cs typeface="Source Sans Pro"/>
              </a:rPr>
              <a:t/>
            </a:r>
            <a:br>
              <a:rPr lang="ca-ES" sz="2000" i="1" dirty="0" smtClean="0">
                <a:solidFill>
                  <a:schemeClr val="bg1"/>
                </a:solidFill>
                <a:latin typeface="Source Sans Pro Light"/>
                <a:cs typeface="Source Sans Pro"/>
              </a:rPr>
            </a:br>
            <a:r>
              <a:rPr lang="ca-ES" sz="2000" i="1" dirty="0">
                <a:solidFill>
                  <a:schemeClr val="bg1"/>
                </a:solidFill>
                <a:latin typeface="Source Sans Pro Light"/>
                <a:cs typeface="Source Sans Pro"/>
              </a:rPr>
              <a:t/>
            </a:r>
            <a:br>
              <a:rPr lang="ca-ES" sz="2000" i="1" dirty="0">
                <a:solidFill>
                  <a:schemeClr val="bg1"/>
                </a:solidFill>
                <a:latin typeface="Source Sans Pro Light"/>
                <a:cs typeface="Source Sans Pro"/>
              </a:rPr>
            </a:br>
            <a:r>
              <a:rPr lang="ca-ES" sz="2000" i="1" dirty="0" smtClean="0">
                <a:solidFill>
                  <a:schemeClr val="bg1"/>
                </a:solidFill>
                <a:latin typeface="Source Sans Pro Light"/>
                <a:cs typeface="Source Sans Pro"/>
              </a:rPr>
              <a:t/>
            </a:r>
            <a:br>
              <a:rPr lang="ca-ES" sz="2000" i="1" dirty="0" smtClean="0">
                <a:solidFill>
                  <a:schemeClr val="bg1"/>
                </a:solidFill>
                <a:latin typeface="Source Sans Pro Light"/>
                <a:cs typeface="Source Sans Pro"/>
              </a:rPr>
            </a:br>
            <a:r>
              <a:rPr lang="ca-ES" sz="2000" i="1" dirty="0">
                <a:solidFill>
                  <a:schemeClr val="bg1"/>
                </a:solidFill>
                <a:latin typeface="Source Sans Pro Light"/>
                <a:cs typeface="Source Sans Pro"/>
              </a:rPr>
              <a:t/>
            </a:r>
            <a:br>
              <a:rPr lang="ca-ES" sz="2000" i="1" dirty="0">
                <a:solidFill>
                  <a:schemeClr val="bg1"/>
                </a:solidFill>
                <a:latin typeface="Source Sans Pro Light"/>
                <a:cs typeface="Source Sans Pro"/>
              </a:rPr>
            </a:br>
            <a:r>
              <a:rPr lang="ca-ES" i="1" u="sng" dirty="0" smtClean="0">
                <a:solidFill>
                  <a:schemeClr val="bg1"/>
                </a:solidFill>
                <a:latin typeface="Source Sans Pro Light"/>
                <a:cs typeface="Source Sans Pro"/>
              </a:rPr>
              <a:t>#</a:t>
            </a:r>
            <a:r>
              <a:rPr lang="ca-ES" i="1" u="sng" dirty="0" err="1" smtClean="0">
                <a:solidFill>
                  <a:schemeClr val="bg1"/>
                </a:solidFill>
                <a:latin typeface="Source Sans Pro Light"/>
                <a:cs typeface="Source Sans Pro"/>
              </a:rPr>
              <a:t>elsantcugatquevols</a:t>
            </a:r>
            <a:r>
              <a:rPr lang="ca-ES" i="1" u="sng" dirty="0" smtClean="0">
                <a:solidFill>
                  <a:schemeClr val="bg1"/>
                </a:solidFill>
                <a:latin typeface="Source Sans Pro Light"/>
                <a:cs typeface="Source Sans Pro"/>
              </a:rPr>
              <a:t/>
            </a:r>
            <a:br>
              <a:rPr lang="ca-ES" i="1" u="sng" dirty="0" smtClean="0">
                <a:solidFill>
                  <a:schemeClr val="bg1"/>
                </a:solidFill>
                <a:latin typeface="Source Sans Pro Light"/>
                <a:cs typeface="Source Sans Pro"/>
              </a:rPr>
            </a:br>
            <a:r>
              <a:rPr lang="ca-ES" i="1" u="sng" dirty="0" smtClean="0">
                <a:solidFill>
                  <a:schemeClr val="bg1"/>
                </a:solidFill>
                <a:latin typeface="Source Sans Pro Light"/>
                <a:cs typeface="Source Sans Pro"/>
              </a:rPr>
              <a:t/>
            </a:r>
            <a:br>
              <a:rPr lang="ca-ES" i="1" u="sng" dirty="0" smtClean="0">
                <a:solidFill>
                  <a:schemeClr val="bg1"/>
                </a:solidFill>
                <a:latin typeface="Source Sans Pro Light"/>
                <a:cs typeface="Source Sans Pro"/>
              </a:rPr>
            </a:br>
            <a:r>
              <a:rPr lang="ca-ES" i="1" u="sng" dirty="0" smtClean="0">
                <a:solidFill>
                  <a:schemeClr val="bg1"/>
                </a:solidFill>
                <a:latin typeface="Source Sans Pro Light"/>
                <a:cs typeface="Source Sans Pro"/>
              </a:rPr>
              <a:t>#</a:t>
            </a:r>
            <a:r>
              <a:rPr lang="ca-ES" i="1" u="sng" dirty="0" err="1" smtClean="0">
                <a:solidFill>
                  <a:schemeClr val="bg1"/>
                </a:solidFill>
                <a:latin typeface="Source Sans Pro Light"/>
                <a:cs typeface="Source Sans Pro"/>
              </a:rPr>
              <a:t>elsantcugatquefem</a:t>
            </a:r>
            <a:endParaRPr lang="ca-ES" i="1" u="sng" dirty="0">
              <a:solidFill>
                <a:schemeClr val="bg1"/>
              </a:solidFill>
              <a:latin typeface="Source Sans Pro Light"/>
              <a:cs typeface="Source Sans Pro Light"/>
            </a:endParaRPr>
          </a:p>
        </p:txBody>
      </p:sp>
      <p:sp>
        <p:nvSpPr>
          <p:cNvPr id="6" name="Triángulo rectángulo 5"/>
          <p:cNvSpPr/>
          <p:nvPr/>
        </p:nvSpPr>
        <p:spPr>
          <a:xfrm flipH="1">
            <a:off x="4455902" y="2157573"/>
            <a:ext cx="4700427" cy="4700427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466" y="5854095"/>
            <a:ext cx="1866693" cy="648676"/>
          </a:xfrm>
          <a:prstGeom prst="rect">
            <a:avLst/>
          </a:prstGeom>
        </p:spPr>
      </p:pic>
      <p:sp>
        <p:nvSpPr>
          <p:cNvPr id="3" name="Marcador de pie de página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s-ES" sz="900" dirty="0" smtClean="0">
                <a:solidFill>
                  <a:schemeClr val="bg1"/>
                </a:solidFill>
                <a:latin typeface="Source Sans Pro Light"/>
                <a:cs typeface="Source Sans Pro Light"/>
              </a:rPr>
              <a:t>PRESSUPOST 2022                                                  AJUNTAMENT DE SANT CUGAT </a:t>
            </a:r>
            <a:endParaRPr lang="es-ES" sz="900" dirty="0">
              <a:solidFill>
                <a:schemeClr val="bg1"/>
              </a:solidFill>
              <a:latin typeface="Source Sans Pro Light"/>
              <a:cs typeface="Source Sans Pro Light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>
                <a:solidFill>
                  <a:schemeClr val="bg1"/>
                </a:solidFill>
              </a:rPr>
              <a:pPr/>
              <a:t>1</a:t>
            </a:fld>
            <a:endParaRPr lang="es-E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36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660399" y="244945"/>
            <a:ext cx="7044352" cy="81460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ca-ES" sz="2400" b="1" dirty="0" smtClean="0">
                <a:solidFill>
                  <a:srgbClr val="92D050"/>
                </a:solidFill>
                <a:latin typeface="Source Sans Pro Black"/>
                <a:cs typeface="Source Sans Pro Black"/>
              </a:rPr>
              <a:t>INGRESSOS</a:t>
            </a:r>
          </a:p>
          <a:p>
            <a:r>
              <a:rPr lang="ca-ES" dirty="0" smtClean="0">
                <a:solidFill>
                  <a:srgbClr val="000000"/>
                </a:solidFill>
                <a:latin typeface="Source Sans Pro Light"/>
              </a:rPr>
              <a:t>Origen</a:t>
            </a:r>
          </a:p>
          <a:p>
            <a:endParaRPr lang="ca-ES" sz="2400" dirty="0" smtClean="0">
              <a:solidFill>
                <a:srgbClr val="71B206"/>
              </a:solidFill>
              <a:latin typeface="Source Sans Pro Black"/>
              <a:cs typeface="Source Sans Pro Black"/>
            </a:endParaRP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5173779"/>
              </p:ext>
            </p:extLst>
          </p:nvPr>
        </p:nvGraphicFramePr>
        <p:xfrm>
          <a:off x="115579" y="1223548"/>
          <a:ext cx="8968260" cy="4968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Marcador de pie de página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s-ES" sz="900" smtClean="0">
                <a:latin typeface="Source Sans Pro Light"/>
                <a:cs typeface="Source Sans Pro Light"/>
              </a:rPr>
              <a:t>PRESSUPOST 2022                                                  AJUNTAMENT DE SANT CUGAT 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9882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0" y="1936"/>
            <a:ext cx="9144000" cy="686986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Triángulo rectángulo 7"/>
          <p:cNvSpPr/>
          <p:nvPr/>
        </p:nvSpPr>
        <p:spPr>
          <a:xfrm rot="18900000" flipH="1">
            <a:off x="-2433749" y="994290"/>
            <a:ext cx="4867491" cy="4867491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71B206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3594703" y="3113941"/>
            <a:ext cx="50841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FFFFFF"/>
                </a:solidFill>
                <a:latin typeface="Source Sans Pro Semibold"/>
                <a:cs typeface="Source Sans Pro Semibold"/>
              </a:rPr>
              <a:t>DESPESES 2021-2022</a:t>
            </a:r>
          </a:p>
          <a:p>
            <a:endParaRPr lang="es-ES" dirty="0">
              <a:solidFill>
                <a:schemeClr val="bg1"/>
              </a:solidFill>
              <a:latin typeface="Source Sans Pro Semibold"/>
              <a:cs typeface="Source Sans Pro Semibold"/>
            </a:endParaRPr>
          </a:p>
          <a:p>
            <a:endParaRPr lang="es-ES" sz="2400" dirty="0"/>
          </a:p>
        </p:txBody>
      </p:sp>
      <p:sp>
        <p:nvSpPr>
          <p:cNvPr id="4" name="CuadroTexto 3"/>
          <p:cNvSpPr txBox="1"/>
          <p:nvPr/>
        </p:nvSpPr>
        <p:spPr>
          <a:xfrm>
            <a:off x="457199" y="2005263"/>
            <a:ext cx="2163011" cy="2800750"/>
          </a:xfrm>
          <a:prstGeom prst="rect">
            <a:avLst/>
          </a:prstGeom>
          <a:solidFill>
            <a:srgbClr val="92D050"/>
          </a:solidFill>
        </p:spPr>
        <p:txBody>
          <a:bodyPr wrap="none" lIns="0" tIns="0" rIns="0" bIns="0" rtlCol="0">
            <a:noAutofit/>
          </a:bodyPr>
          <a:lstStyle/>
          <a:p>
            <a:pPr algn="r"/>
            <a:r>
              <a:rPr lang="es-ES" sz="16000" dirty="0">
                <a:solidFill>
                  <a:schemeClr val="bg1"/>
                </a:solidFill>
                <a:latin typeface="Source Sans Pro Black"/>
              </a:rPr>
              <a:t>2</a:t>
            </a:r>
          </a:p>
        </p:txBody>
      </p:sp>
      <p:sp>
        <p:nvSpPr>
          <p:cNvPr id="2" name="Marcador de pie de página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s-ES" sz="900" smtClean="0">
                <a:latin typeface="Source Sans Pro Light"/>
                <a:cs typeface="Source Sans Pro Light"/>
              </a:rPr>
              <a:t>PRESSUPOST 2022                                                  AJUNTAMENT DE SANT CUGAT 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9158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457200" y="522314"/>
            <a:ext cx="7044352" cy="81460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ca-ES" sz="2400" b="1" dirty="0" smtClean="0">
                <a:solidFill>
                  <a:srgbClr val="92D050"/>
                </a:solidFill>
                <a:latin typeface="Source Sans Pro Black"/>
                <a:cs typeface="Source Sans Pro Black"/>
              </a:rPr>
              <a:t>DESPESES</a:t>
            </a:r>
          </a:p>
          <a:p>
            <a:r>
              <a:rPr lang="ca-ES" dirty="0" smtClean="0">
                <a:solidFill>
                  <a:srgbClr val="000000"/>
                </a:solidFill>
                <a:latin typeface="Source Sans Pro Light"/>
              </a:rPr>
              <a:t>Classificació econòmica</a:t>
            </a:r>
          </a:p>
          <a:p>
            <a:endParaRPr lang="ca-ES" sz="2400" dirty="0" smtClean="0">
              <a:solidFill>
                <a:srgbClr val="71B206"/>
              </a:solidFill>
              <a:latin typeface="Source Sans Pro Black"/>
              <a:cs typeface="Source Sans Pro Black"/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1686642"/>
              </p:ext>
            </p:extLst>
          </p:nvPr>
        </p:nvGraphicFramePr>
        <p:xfrm>
          <a:off x="317157" y="1336917"/>
          <a:ext cx="8508402" cy="4736061"/>
        </p:xfrm>
        <a:graphic>
          <a:graphicData uri="http://schemas.openxmlformats.org/drawingml/2006/table">
            <a:tbl>
              <a:tblPr>
                <a:tableStyleId>{7E9639D4-E3E2-4D34-9284-5A2195B3D0D7}</a:tableStyleId>
              </a:tblPr>
              <a:tblGrid>
                <a:gridCol w="2024615"/>
                <a:gridCol w="2116643"/>
                <a:gridCol w="1890756"/>
                <a:gridCol w="1459848"/>
                <a:gridCol w="1016540"/>
              </a:tblGrid>
              <a:tr h="400079"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400" b="1" u="none" strike="noStrike" dirty="0">
                          <a:solidFill>
                            <a:srgbClr val="8970A8"/>
                          </a:solidFill>
                          <a:effectLst/>
                        </a:rPr>
                        <a:t>CAPÍTOLS</a:t>
                      </a:r>
                      <a:endParaRPr lang="ca-ES" sz="1400" b="1" i="0" u="none" strike="noStrike" dirty="0">
                        <a:solidFill>
                          <a:srgbClr val="8970A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400" b="1" u="none" strike="noStrike" dirty="0">
                          <a:solidFill>
                            <a:srgbClr val="8970A8"/>
                          </a:solidFill>
                          <a:effectLst/>
                        </a:rPr>
                        <a:t>PRESSUPOST 2022</a:t>
                      </a:r>
                      <a:endParaRPr lang="ca-ES" sz="1400" b="1" i="0" u="none" strike="noStrike" dirty="0">
                        <a:solidFill>
                          <a:srgbClr val="8970A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ca-ES" sz="1400" b="1" u="none" strike="noStrike" dirty="0">
                          <a:solidFill>
                            <a:srgbClr val="8970A8"/>
                          </a:solidFill>
                          <a:effectLst/>
                        </a:rPr>
                        <a:t>PRESSUPOST 2021</a:t>
                      </a:r>
                      <a:endParaRPr lang="ca-ES" sz="1400" b="1" i="0" u="none" strike="noStrike" dirty="0">
                        <a:solidFill>
                          <a:srgbClr val="8970A8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400" b="1" u="none" strike="noStrike" dirty="0">
                          <a:solidFill>
                            <a:srgbClr val="8970A8"/>
                          </a:solidFill>
                          <a:effectLst/>
                        </a:rPr>
                        <a:t>DIFERÈNCIA</a:t>
                      </a:r>
                      <a:endParaRPr lang="ca-ES" sz="1400" b="1" i="0" u="none" strike="noStrike" dirty="0">
                        <a:solidFill>
                          <a:srgbClr val="8970A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400" b="1" u="none" strike="noStrike" dirty="0">
                          <a:solidFill>
                            <a:srgbClr val="8970A8"/>
                          </a:solidFill>
                          <a:effectLst/>
                        </a:rPr>
                        <a:t>%</a:t>
                      </a:r>
                      <a:endParaRPr lang="ca-ES" sz="1400" b="1" i="0" u="none" strike="noStrike" dirty="0">
                        <a:solidFill>
                          <a:srgbClr val="8970A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1441">
                <a:tc>
                  <a:txBody>
                    <a:bodyPr/>
                    <a:lstStyle/>
                    <a:p>
                      <a:pPr lvl="0" algn="l" fontAlgn="b"/>
                      <a:r>
                        <a:rPr lang="ca-ES" sz="1100" u="none" strike="noStrike" dirty="0" smtClean="0">
                          <a:effectLst/>
                        </a:rPr>
                        <a:t>  I</a:t>
                      </a:r>
                      <a:r>
                        <a:rPr lang="ca-ES" sz="1100" u="none" strike="noStrike" dirty="0">
                          <a:effectLst/>
                        </a:rPr>
                        <a:t>. Despeses de personal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u="none" strike="noStrike" dirty="0" smtClean="0">
                          <a:effectLst/>
                        </a:rPr>
                        <a:t>43.158.996,19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ca-ES" sz="1100" u="none" strike="noStrike" dirty="0" smtClean="0">
                          <a:effectLst/>
                        </a:rPr>
                        <a:t>40.962.606,98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u="none" strike="noStrike" dirty="0" smtClean="0">
                          <a:effectLst/>
                        </a:rPr>
                        <a:t>2.196.389,21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b="1" u="none" strike="noStrike" dirty="0">
                          <a:solidFill>
                            <a:srgbClr val="71B206"/>
                          </a:solidFill>
                          <a:effectLst/>
                        </a:rPr>
                        <a:t>5,4%</a:t>
                      </a:r>
                      <a:endParaRPr lang="ca-ES" sz="1100" b="1" i="0" u="none" strike="noStrike" dirty="0">
                        <a:solidFill>
                          <a:srgbClr val="71B20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1441">
                <a:tc>
                  <a:txBody>
                    <a:bodyPr/>
                    <a:lstStyle/>
                    <a:p>
                      <a:pPr lvl="0" algn="l" fontAlgn="b"/>
                      <a:r>
                        <a:rPr lang="ca-ES" sz="1100" u="none" strike="noStrike" dirty="0" smtClean="0">
                          <a:effectLst/>
                        </a:rPr>
                        <a:t>  II</a:t>
                      </a:r>
                      <a:r>
                        <a:rPr lang="ca-ES" sz="1100" u="none" strike="noStrike" dirty="0">
                          <a:effectLst/>
                        </a:rPr>
                        <a:t>. Béns corrents i serveis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u="none" strike="noStrike" dirty="0" smtClean="0">
                          <a:effectLst/>
                        </a:rPr>
                        <a:t>42.976.282,91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ca-ES" sz="1100" u="none" strike="noStrike" dirty="0" smtClean="0">
                          <a:effectLst/>
                        </a:rPr>
                        <a:t>42.073.190,60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u="none" strike="noStrike" dirty="0" smtClean="0">
                          <a:effectLst/>
                        </a:rPr>
                        <a:t>903.092,31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b="1" u="none" strike="noStrike" dirty="0">
                          <a:solidFill>
                            <a:srgbClr val="71B206"/>
                          </a:solidFill>
                          <a:effectLst/>
                        </a:rPr>
                        <a:t>2,1%</a:t>
                      </a:r>
                      <a:endParaRPr lang="ca-ES" sz="1100" b="1" i="0" u="none" strike="noStrike" dirty="0">
                        <a:solidFill>
                          <a:srgbClr val="71B20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1441">
                <a:tc>
                  <a:txBody>
                    <a:bodyPr/>
                    <a:lstStyle/>
                    <a:p>
                      <a:pPr lvl="0" algn="l" fontAlgn="b"/>
                      <a:r>
                        <a:rPr lang="ca-ES" sz="1100" u="none" strike="noStrike" dirty="0" smtClean="0">
                          <a:effectLst/>
                        </a:rPr>
                        <a:t>  III</a:t>
                      </a:r>
                      <a:r>
                        <a:rPr lang="ca-ES" sz="1100" u="none" strike="noStrike" dirty="0">
                          <a:effectLst/>
                        </a:rPr>
                        <a:t>. Despeses financeres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u="none" strike="noStrike" dirty="0" smtClean="0">
                          <a:effectLst/>
                        </a:rPr>
                        <a:t>775.019,79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ca-ES" sz="1100" u="none" strike="noStrike" dirty="0" smtClean="0">
                          <a:effectLst/>
                        </a:rPr>
                        <a:t>821.779,18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u="none" strike="noStrike" dirty="0">
                          <a:effectLst/>
                        </a:rPr>
                        <a:t>- </a:t>
                      </a:r>
                      <a:r>
                        <a:rPr lang="ca-ES" sz="1100" u="none" strike="noStrike" dirty="0" smtClean="0">
                          <a:effectLst/>
                        </a:rPr>
                        <a:t>46.759,39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b="1" u="none" strike="noStrike" dirty="0">
                          <a:solidFill>
                            <a:srgbClr val="DE3000"/>
                          </a:solidFill>
                          <a:effectLst/>
                        </a:rPr>
                        <a:t>-5,7%</a:t>
                      </a:r>
                      <a:endParaRPr lang="ca-ES" sz="1100" b="1" i="0" u="none" strike="noStrike" dirty="0">
                        <a:solidFill>
                          <a:srgbClr val="DE3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1441">
                <a:tc>
                  <a:txBody>
                    <a:bodyPr/>
                    <a:lstStyle/>
                    <a:p>
                      <a:pPr lvl="0" algn="l" fontAlgn="b"/>
                      <a:r>
                        <a:rPr lang="ca-ES" sz="1100" u="none" strike="noStrike" dirty="0" smtClean="0">
                          <a:effectLst/>
                        </a:rPr>
                        <a:t>  IV</a:t>
                      </a:r>
                      <a:r>
                        <a:rPr lang="ca-ES" sz="1100" u="none" strike="noStrike" dirty="0">
                          <a:effectLst/>
                        </a:rPr>
                        <a:t>. Subvencions i transferències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u="none" strike="noStrike" dirty="0" smtClean="0">
                          <a:effectLst/>
                        </a:rPr>
                        <a:t>37.068.189,55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ca-ES" sz="1100" u="none" strike="noStrike" dirty="0" smtClean="0">
                          <a:effectLst/>
                        </a:rPr>
                        <a:t>36.711.292,76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u="none" strike="noStrike" dirty="0" smtClean="0">
                          <a:effectLst/>
                        </a:rPr>
                        <a:t>356.896,79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b="1" u="none" strike="noStrike" dirty="0">
                          <a:solidFill>
                            <a:srgbClr val="71B206"/>
                          </a:solidFill>
                          <a:effectLst/>
                        </a:rPr>
                        <a:t>1,0%</a:t>
                      </a:r>
                      <a:endParaRPr lang="ca-ES" sz="1100" b="1" i="0" u="none" strike="noStrike" dirty="0">
                        <a:solidFill>
                          <a:srgbClr val="71B20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1441">
                <a:tc>
                  <a:txBody>
                    <a:bodyPr/>
                    <a:lstStyle/>
                    <a:p>
                      <a:pPr lvl="0" algn="l" fontAlgn="b"/>
                      <a:r>
                        <a:rPr lang="ca-ES" sz="1100" u="none" strike="noStrike" dirty="0" smtClean="0">
                          <a:effectLst/>
                        </a:rPr>
                        <a:t>  V</a:t>
                      </a:r>
                      <a:r>
                        <a:rPr lang="ca-ES" sz="1100" u="none" strike="noStrike" dirty="0">
                          <a:effectLst/>
                        </a:rPr>
                        <a:t>. Fons de </a:t>
                      </a:r>
                      <a:r>
                        <a:rPr lang="ca-ES" sz="1100" u="none" strike="noStrike" dirty="0" smtClean="0">
                          <a:effectLst/>
                        </a:rPr>
                        <a:t>contingència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u="none" strike="noStrike" dirty="0" smtClean="0">
                          <a:effectLst/>
                        </a:rPr>
                        <a:t>50.000,00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ca-ES" sz="1100" u="none" strike="noStrike" dirty="0" smtClean="0">
                          <a:effectLst/>
                        </a:rPr>
                        <a:t>50.000,00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u="none" strike="noStrike" dirty="0" smtClean="0">
                          <a:effectLst/>
                        </a:rPr>
                        <a:t>-  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u="none" strike="noStrike" dirty="0">
                          <a:effectLst/>
                        </a:rPr>
                        <a:t>0,0%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1441">
                <a:tc>
                  <a:txBody>
                    <a:bodyPr/>
                    <a:lstStyle/>
                    <a:p>
                      <a:pPr lvl="0" algn="l" fontAlgn="b"/>
                      <a:r>
                        <a:rPr lang="ca-ES" sz="1100" u="none" strike="noStrike" dirty="0" smtClean="0">
                          <a:effectLst/>
                        </a:rPr>
                        <a:t>  VI</a:t>
                      </a:r>
                      <a:r>
                        <a:rPr lang="ca-ES" sz="1100" u="none" strike="noStrike" dirty="0">
                          <a:effectLst/>
                        </a:rPr>
                        <a:t>. Inversions reals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u="none" strike="noStrike" dirty="0" smtClean="0">
                          <a:effectLst/>
                        </a:rPr>
                        <a:t>14.808.203,35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ca-ES" sz="1100" u="none" strike="noStrike" dirty="0" smtClean="0">
                          <a:effectLst/>
                        </a:rPr>
                        <a:t>19.676.372,12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u="none" strike="noStrike" dirty="0">
                          <a:effectLst/>
                        </a:rPr>
                        <a:t>- 4.868.168,77 €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b="1" u="none" strike="noStrike" dirty="0">
                          <a:solidFill>
                            <a:srgbClr val="DE3000"/>
                          </a:solidFill>
                          <a:effectLst/>
                        </a:rPr>
                        <a:t>-24,7%</a:t>
                      </a:r>
                      <a:endParaRPr lang="ca-ES" sz="1100" b="1" i="0" u="none" strike="noStrike" dirty="0">
                        <a:solidFill>
                          <a:srgbClr val="DE3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1441">
                <a:tc>
                  <a:txBody>
                    <a:bodyPr/>
                    <a:lstStyle/>
                    <a:p>
                      <a:pPr lvl="0" algn="l" fontAlgn="b"/>
                      <a:r>
                        <a:rPr lang="ca-ES" sz="1100" u="none" strike="noStrike" dirty="0" smtClean="0">
                          <a:effectLst/>
                        </a:rPr>
                        <a:t>  VII</a:t>
                      </a:r>
                      <a:r>
                        <a:rPr lang="ca-ES" sz="1100" u="none" strike="noStrike" dirty="0">
                          <a:effectLst/>
                        </a:rPr>
                        <a:t>. Transferències de capital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u="none" strike="noStrike" dirty="0" smtClean="0">
                          <a:effectLst/>
                        </a:rPr>
                        <a:t>2.324.690,51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ca-ES" sz="1100" u="none" strike="noStrike" dirty="0" smtClean="0">
                          <a:effectLst/>
                        </a:rPr>
                        <a:t>2.324.690,51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u="none" strike="noStrike" dirty="0" smtClean="0">
                          <a:effectLst/>
                        </a:rPr>
                        <a:t>-   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u="none" strike="noStrike" dirty="0">
                          <a:effectLst/>
                        </a:rPr>
                        <a:t>0,0%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1441">
                <a:tc>
                  <a:txBody>
                    <a:bodyPr/>
                    <a:lstStyle/>
                    <a:p>
                      <a:pPr lvl="0" algn="l" fontAlgn="b"/>
                      <a:r>
                        <a:rPr lang="ca-ES" sz="1100" u="none" strike="noStrike" dirty="0" smtClean="0">
                          <a:effectLst/>
                        </a:rPr>
                        <a:t>  VIII</a:t>
                      </a:r>
                      <a:r>
                        <a:rPr lang="ca-ES" sz="1100" u="none" strike="noStrike" dirty="0">
                          <a:effectLst/>
                        </a:rPr>
                        <a:t>. Actius financers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u="none" strike="noStrike" dirty="0" smtClean="0">
                          <a:effectLst/>
                        </a:rPr>
                        <a:t> </a:t>
                      </a:r>
                      <a:r>
                        <a:rPr lang="ca-ES" sz="1100" u="none" strike="noStrike" dirty="0">
                          <a:effectLst/>
                        </a:rPr>
                        <a:t>-   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ca-ES" sz="1100" u="none" strike="noStrike" dirty="0" smtClean="0">
                          <a:effectLst/>
                        </a:rPr>
                        <a:t> </a:t>
                      </a:r>
                      <a:r>
                        <a:rPr lang="ca-ES" sz="1100" u="none" strike="noStrike" dirty="0">
                          <a:effectLst/>
                        </a:rPr>
                        <a:t>-   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u="none" strike="noStrike" dirty="0" smtClean="0">
                          <a:effectLst/>
                        </a:rPr>
                        <a:t> </a:t>
                      </a:r>
                      <a:r>
                        <a:rPr lang="ca-ES" sz="1100" u="none" strike="noStrike" dirty="0">
                          <a:effectLst/>
                        </a:rPr>
                        <a:t>-   </a:t>
                      </a:r>
                      <a:r>
                        <a:rPr lang="ca-ES" sz="1100" u="none" strike="noStrike" dirty="0" smtClean="0">
                          <a:effectLst/>
                        </a:rPr>
                        <a:t>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u="none" strike="noStrike" dirty="0">
                          <a:effectLst/>
                        </a:rPr>
                        <a:t>-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1441">
                <a:tc>
                  <a:txBody>
                    <a:bodyPr/>
                    <a:lstStyle/>
                    <a:p>
                      <a:pPr lvl="0" algn="l" fontAlgn="b"/>
                      <a:r>
                        <a:rPr lang="ca-ES" sz="1100" u="none" strike="noStrike" dirty="0" smtClean="0">
                          <a:effectLst/>
                        </a:rPr>
                        <a:t>  IX</a:t>
                      </a:r>
                      <a:r>
                        <a:rPr lang="ca-ES" sz="1100" u="none" strike="noStrike" dirty="0">
                          <a:effectLst/>
                        </a:rPr>
                        <a:t>. Passius financers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u="none" strike="noStrike" dirty="0" smtClean="0">
                          <a:effectLst/>
                        </a:rPr>
                        <a:t>10.455.433,53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ca-ES" sz="1100" u="none" strike="noStrike" dirty="0" smtClean="0">
                          <a:effectLst/>
                        </a:rPr>
                        <a:t>10.069.374,08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u="none" strike="noStrike" dirty="0" smtClean="0">
                          <a:effectLst/>
                        </a:rPr>
                        <a:t>386.059,45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b="1" u="none" strike="noStrike" dirty="0">
                          <a:solidFill>
                            <a:srgbClr val="71B206"/>
                          </a:solidFill>
                          <a:effectLst/>
                        </a:rPr>
                        <a:t>3,8%</a:t>
                      </a:r>
                      <a:endParaRPr lang="ca-ES" sz="1100" b="1" i="0" u="none" strike="noStrike" dirty="0">
                        <a:solidFill>
                          <a:srgbClr val="71B20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3013">
                <a:tc>
                  <a:txBody>
                    <a:bodyPr/>
                    <a:lstStyle/>
                    <a:p>
                      <a:pPr lvl="0" algn="l" fontAlgn="b"/>
                      <a:r>
                        <a:rPr lang="ca-ES" sz="1400" b="1" u="none" strike="noStrike" dirty="0" smtClean="0">
                          <a:solidFill>
                            <a:srgbClr val="8970A8"/>
                          </a:solidFill>
                          <a:effectLst/>
                        </a:rPr>
                        <a:t>  TOTAL</a:t>
                      </a:r>
                      <a:endParaRPr lang="ca-ES" sz="1400" b="1" i="0" u="none" strike="noStrike" dirty="0">
                        <a:solidFill>
                          <a:srgbClr val="8970A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400" b="1" u="none" strike="noStrike" dirty="0" smtClean="0">
                          <a:solidFill>
                            <a:srgbClr val="8970A8"/>
                          </a:solidFill>
                          <a:effectLst/>
                        </a:rPr>
                        <a:t>151.616.815,83 </a:t>
                      </a:r>
                      <a:r>
                        <a:rPr lang="ca-ES" sz="1400" b="1" u="none" strike="noStrike" dirty="0">
                          <a:solidFill>
                            <a:srgbClr val="8970A8"/>
                          </a:solidFill>
                          <a:effectLst/>
                        </a:rPr>
                        <a:t>€ </a:t>
                      </a:r>
                      <a:endParaRPr lang="ca-ES" sz="1400" b="1" i="0" u="none" strike="noStrike" dirty="0">
                        <a:solidFill>
                          <a:srgbClr val="8970A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ca-ES" sz="1400" b="1" u="none" strike="noStrike" dirty="0" smtClean="0">
                          <a:solidFill>
                            <a:srgbClr val="8970A8"/>
                          </a:solidFill>
                          <a:effectLst/>
                        </a:rPr>
                        <a:t>152.689.306,23 </a:t>
                      </a:r>
                      <a:r>
                        <a:rPr lang="ca-ES" sz="1400" b="1" u="none" strike="noStrike" dirty="0">
                          <a:solidFill>
                            <a:srgbClr val="8970A8"/>
                          </a:solidFill>
                          <a:effectLst/>
                        </a:rPr>
                        <a:t>€ </a:t>
                      </a:r>
                      <a:endParaRPr lang="ca-ES" sz="1400" b="1" i="0" u="none" strike="noStrike" dirty="0">
                        <a:solidFill>
                          <a:srgbClr val="8970A8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400" b="1" u="none" strike="noStrike" dirty="0">
                          <a:solidFill>
                            <a:srgbClr val="8970A8"/>
                          </a:solidFill>
                          <a:effectLst/>
                        </a:rPr>
                        <a:t>- 1.072.490,40 € </a:t>
                      </a:r>
                      <a:endParaRPr lang="ca-ES" sz="1400" b="1" i="0" u="none" strike="noStrike" dirty="0">
                        <a:solidFill>
                          <a:srgbClr val="8970A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400" b="1" u="none" strike="noStrike" dirty="0">
                          <a:solidFill>
                            <a:srgbClr val="8970A8"/>
                          </a:solidFill>
                          <a:effectLst/>
                        </a:rPr>
                        <a:t>-0,7%</a:t>
                      </a:r>
                      <a:endParaRPr lang="ca-ES" sz="1400" b="1" i="0" u="none" strike="noStrike" dirty="0">
                        <a:solidFill>
                          <a:srgbClr val="8970A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" name="Marcador de pie de pá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a-ES" smtClean="0"/>
              <a:t>PRESSUPOST 2022                                                  AJUNTAMENT DE SANT CUGAT </a:t>
            </a:r>
            <a:endParaRPr lang="ca-ES"/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C291-F101-4722-B91F-1AC7E199FFCE}" type="slidenum">
              <a:rPr lang="ca-ES" smtClean="0"/>
              <a:t>12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6245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13</a:t>
            </a:fld>
            <a:endParaRPr lang="es-E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s-ES" sz="900" smtClean="0">
                <a:latin typeface="Source Sans Pro Light"/>
                <a:cs typeface="Source Sans Pro Light"/>
              </a:rPr>
              <a:t>PRESSUPOST 2022                                                  AJUNTAMENT DE SANT CUGAT 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57200" y="563833"/>
            <a:ext cx="35540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="1" dirty="0">
                <a:solidFill>
                  <a:srgbClr val="92D050"/>
                </a:solidFill>
                <a:latin typeface="Source Sans Pro Black"/>
                <a:cs typeface="Source Sans Pro Black"/>
              </a:rPr>
              <a:t>DESPESA ORDINÀRIA</a:t>
            </a:r>
            <a:endParaRPr lang="ca-ES" sz="2400" dirty="0">
              <a:solidFill>
                <a:srgbClr val="71B206"/>
              </a:solidFill>
              <a:latin typeface="Source Sans Pro Black"/>
              <a:cs typeface="Source Sans Pro Black"/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9686796"/>
              </p:ext>
            </p:extLst>
          </p:nvPr>
        </p:nvGraphicFramePr>
        <p:xfrm>
          <a:off x="457200" y="1376734"/>
          <a:ext cx="7981952" cy="4277145"/>
        </p:xfrm>
        <a:graphic>
          <a:graphicData uri="http://schemas.openxmlformats.org/drawingml/2006/table">
            <a:tbl>
              <a:tblPr>
                <a:tableStyleId>{7E9639D4-E3E2-4D34-9284-5A2195B3D0D7}</a:tableStyleId>
              </a:tblPr>
              <a:tblGrid>
                <a:gridCol w="2292722"/>
                <a:gridCol w="2396937"/>
                <a:gridCol w="2141138"/>
                <a:gridCol w="1151155"/>
              </a:tblGrid>
              <a:tr h="497189"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400" b="1" u="none" strike="noStrike" dirty="0">
                          <a:solidFill>
                            <a:srgbClr val="8970A8"/>
                          </a:solidFill>
                          <a:effectLst/>
                        </a:rPr>
                        <a:t>CAPÍTOLS</a:t>
                      </a:r>
                      <a:endParaRPr lang="ca-ES" sz="1400" b="1" i="0" u="none" strike="noStrike" dirty="0">
                        <a:solidFill>
                          <a:srgbClr val="8970A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400" b="1" u="none" strike="noStrike" dirty="0">
                          <a:solidFill>
                            <a:srgbClr val="8970A8"/>
                          </a:solidFill>
                          <a:effectLst/>
                        </a:rPr>
                        <a:t>PRESSUPOST 2022</a:t>
                      </a:r>
                      <a:endParaRPr lang="ca-ES" sz="1400" b="1" i="0" u="none" strike="noStrike" dirty="0">
                        <a:solidFill>
                          <a:srgbClr val="8970A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ca-ES" sz="1400" b="1" u="none" strike="noStrike" dirty="0">
                          <a:solidFill>
                            <a:srgbClr val="8970A8"/>
                          </a:solidFill>
                          <a:effectLst/>
                        </a:rPr>
                        <a:t>PRESSUPOST 2021</a:t>
                      </a:r>
                      <a:endParaRPr lang="ca-ES" sz="1400" b="1" i="0" u="none" strike="noStrike" dirty="0">
                        <a:solidFill>
                          <a:srgbClr val="8970A8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400" b="1" u="none" strike="noStrike" dirty="0">
                          <a:solidFill>
                            <a:srgbClr val="8970A8"/>
                          </a:solidFill>
                          <a:effectLst/>
                        </a:rPr>
                        <a:t>%</a:t>
                      </a:r>
                      <a:endParaRPr lang="ca-ES" sz="1400" b="1" i="0" u="none" strike="noStrike" dirty="0">
                        <a:solidFill>
                          <a:srgbClr val="8970A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6164">
                <a:tc>
                  <a:txBody>
                    <a:bodyPr/>
                    <a:lstStyle/>
                    <a:p>
                      <a:pPr lvl="0" algn="l" fontAlgn="b"/>
                      <a:r>
                        <a:rPr lang="ca-ES" sz="1100" u="none" strike="noStrike" dirty="0" smtClean="0">
                          <a:effectLst/>
                        </a:rPr>
                        <a:t>  I</a:t>
                      </a:r>
                      <a:r>
                        <a:rPr lang="ca-ES" sz="1100" u="none" strike="noStrike" dirty="0">
                          <a:effectLst/>
                        </a:rPr>
                        <a:t>. Despeses de personal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u="none" strike="noStrike" dirty="0" smtClean="0">
                          <a:effectLst/>
                        </a:rPr>
                        <a:t>43.158.996,19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ca-ES" sz="1100" u="none" strike="noStrike" dirty="0" smtClean="0">
                          <a:effectLst/>
                        </a:rPr>
                        <a:t>40.962.606,98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6164">
                <a:tc>
                  <a:txBody>
                    <a:bodyPr/>
                    <a:lstStyle/>
                    <a:p>
                      <a:pPr lvl="0" algn="l" fontAlgn="b"/>
                      <a:r>
                        <a:rPr lang="ca-ES" sz="1100" u="none" strike="noStrike" dirty="0" smtClean="0">
                          <a:effectLst/>
                        </a:rPr>
                        <a:t>  II</a:t>
                      </a:r>
                      <a:r>
                        <a:rPr lang="ca-ES" sz="1100" u="none" strike="noStrike" dirty="0">
                          <a:effectLst/>
                        </a:rPr>
                        <a:t>. Béns corrents i serveis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u="none" strike="noStrike" dirty="0" smtClean="0">
                          <a:effectLst/>
                        </a:rPr>
                        <a:t>42.976.282,91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ca-ES" sz="1100" u="none" strike="noStrike" dirty="0" smtClean="0">
                          <a:effectLst/>
                        </a:rPr>
                        <a:t>42.073.190,60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6164">
                <a:tc>
                  <a:txBody>
                    <a:bodyPr/>
                    <a:lstStyle/>
                    <a:p>
                      <a:pPr lvl="0" algn="l" fontAlgn="b"/>
                      <a:r>
                        <a:rPr lang="ca-ES" sz="1100" u="none" strike="noStrike" dirty="0" smtClean="0">
                          <a:effectLst/>
                        </a:rPr>
                        <a:t>  III</a:t>
                      </a:r>
                      <a:r>
                        <a:rPr lang="ca-ES" sz="1100" u="none" strike="noStrike" dirty="0">
                          <a:effectLst/>
                        </a:rPr>
                        <a:t>. Despeses financeres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u="none" strike="noStrike" dirty="0" smtClean="0">
                          <a:effectLst/>
                        </a:rPr>
                        <a:t>775.019,79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ca-ES" sz="1100" u="none" strike="noStrike" dirty="0" smtClean="0">
                          <a:effectLst/>
                        </a:rPr>
                        <a:t>821.779,18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-6%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6164">
                <a:tc>
                  <a:txBody>
                    <a:bodyPr/>
                    <a:lstStyle/>
                    <a:p>
                      <a:pPr lvl="0" algn="l" fontAlgn="b"/>
                      <a:r>
                        <a:rPr lang="ca-ES" sz="1100" u="none" strike="noStrike" dirty="0" smtClean="0">
                          <a:effectLst/>
                        </a:rPr>
                        <a:t>  IV</a:t>
                      </a:r>
                      <a:r>
                        <a:rPr lang="ca-ES" sz="1100" u="none" strike="noStrike" dirty="0">
                          <a:effectLst/>
                        </a:rPr>
                        <a:t>. Subvencions i transferències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u="none" strike="noStrike" dirty="0" smtClean="0">
                          <a:effectLst/>
                        </a:rPr>
                        <a:t>37.068.189,55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ca-ES" sz="1100" u="none" strike="noStrike" dirty="0" smtClean="0">
                          <a:effectLst/>
                        </a:rPr>
                        <a:t>36.711.292,76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6164">
                <a:tc>
                  <a:txBody>
                    <a:bodyPr/>
                    <a:lstStyle/>
                    <a:p>
                      <a:pPr lvl="0" algn="l" fontAlgn="b"/>
                      <a:r>
                        <a:rPr lang="ca-ES" sz="1100" u="none" strike="noStrike" dirty="0" smtClean="0">
                          <a:effectLst/>
                        </a:rPr>
                        <a:t>  V</a:t>
                      </a:r>
                      <a:r>
                        <a:rPr lang="ca-ES" sz="1100" u="none" strike="noStrike" dirty="0">
                          <a:effectLst/>
                        </a:rPr>
                        <a:t>. Fons de </a:t>
                      </a:r>
                      <a:r>
                        <a:rPr lang="ca-ES" sz="1100" u="none" strike="noStrike" dirty="0" smtClean="0">
                          <a:effectLst/>
                        </a:rPr>
                        <a:t>contingència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u="none" strike="noStrike" dirty="0" smtClean="0">
                          <a:effectLst/>
                        </a:rPr>
                        <a:t>50.000,00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ca-ES" sz="1100" u="none" strike="noStrike" dirty="0" smtClean="0">
                          <a:effectLst/>
                        </a:rPr>
                        <a:t>50.000,00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ca-E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6164">
                <a:tc>
                  <a:txBody>
                    <a:bodyPr/>
                    <a:lstStyle/>
                    <a:p>
                      <a:pPr lvl="0" algn="l" fontAlgn="b"/>
                      <a:r>
                        <a:rPr lang="ca-ES" sz="1100" u="none" strike="noStrike" dirty="0" smtClean="0">
                          <a:effectLst/>
                        </a:rPr>
                        <a:t>  IX</a:t>
                      </a:r>
                      <a:r>
                        <a:rPr lang="ca-ES" sz="1100" u="none" strike="noStrike" dirty="0">
                          <a:effectLst/>
                        </a:rPr>
                        <a:t>. Passius financers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a-ES" sz="1100" u="none" strike="noStrike" dirty="0" smtClean="0">
                          <a:effectLst/>
                        </a:rPr>
                        <a:t>10.455.433,53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fontAlgn="ctr"/>
                      <a:r>
                        <a:rPr lang="ca-ES" sz="1100" u="none" strike="noStrike" dirty="0" smtClean="0">
                          <a:effectLst/>
                        </a:rPr>
                        <a:t>10.069.374,08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2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62972">
                <a:tc>
                  <a:txBody>
                    <a:bodyPr/>
                    <a:lstStyle/>
                    <a:p>
                      <a:pPr lvl="0" algn="l" fontAlgn="b"/>
                      <a:r>
                        <a:rPr lang="ca-ES" sz="1600" b="1" u="none" strike="noStrike" dirty="0" smtClean="0">
                          <a:solidFill>
                            <a:srgbClr val="8970A8"/>
                          </a:solidFill>
                          <a:effectLst/>
                        </a:rPr>
                        <a:t>  TOTAL</a:t>
                      </a:r>
                      <a:endParaRPr lang="ca-ES" sz="1600" b="1" i="0" u="none" strike="noStrike" dirty="0">
                        <a:solidFill>
                          <a:srgbClr val="8970A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600" b="1" i="0" u="none" strike="noStrike" dirty="0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134.483.921,97 €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600" b="1" i="0" u="none" strike="noStrike" dirty="0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130.688.243,60 €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600" b="1" i="0" u="none" strike="noStrike" dirty="0">
                          <a:solidFill>
                            <a:schemeClr val="accent4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559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14</a:t>
            </a:fld>
            <a:endParaRPr lang="es-ES"/>
          </a:p>
        </p:txBody>
      </p:sp>
      <p:sp>
        <p:nvSpPr>
          <p:cNvPr id="9" name="Marcador de pie de página 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s-ES" dirty="0" smtClean="0">
                <a:latin typeface="Source Sans Pro" panose="020B0503030403020204" pitchFamily="34" charset="0"/>
              </a:rPr>
              <a:t>PRESSUPOST 2022                                                  AJUNTAMENT DE SANT CUGAT </a:t>
            </a:r>
            <a:endParaRPr lang="es-ES" dirty="0">
              <a:latin typeface="Source Sans Pro" panose="020B0503030403020204" pitchFamily="34" charset="0"/>
            </a:endParaRPr>
          </a:p>
        </p:txBody>
      </p:sp>
      <p:sp>
        <p:nvSpPr>
          <p:cNvPr id="50" name="CuadroTexto 49"/>
          <p:cNvSpPr txBox="1"/>
          <p:nvPr/>
        </p:nvSpPr>
        <p:spPr>
          <a:xfrm>
            <a:off x="457200" y="307270"/>
            <a:ext cx="7044352" cy="38814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ca-ES" sz="2400" b="1" dirty="0" smtClean="0">
                <a:solidFill>
                  <a:srgbClr val="92D050"/>
                </a:solidFill>
                <a:latin typeface="Source Sans Pro Black"/>
                <a:cs typeface="Source Sans Pro Black"/>
              </a:rPr>
              <a:t>DESPESES CORRENTS </a:t>
            </a:r>
            <a:endParaRPr lang="ca-ES" sz="2400" dirty="0" smtClean="0">
              <a:solidFill>
                <a:srgbClr val="71B206"/>
              </a:solidFill>
              <a:latin typeface="Source Sans Pro Black"/>
              <a:cs typeface="Source Sans Pro Black"/>
            </a:endParaRPr>
          </a:p>
        </p:txBody>
      </p:sp>
      <p:sp>
        <p:nvSpPr>
          <p:cNvPr id="7" name="CuadroTexto 49"/>
          <p:cNvSpPr txBox="1"/>
          <p:nvPr/>
        </p:nvSpPr>
        <p:spPr>
          <a:xfrm>
            <a:off x="457200" y="1812220"/>
            <a:ext cx="8309147" cy="302374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just"/>
            <a:r>
              <a:rPr lang="ca-ES" sz="2400" dirty="0" smtClean="0">
                <a:latin typeface="Source Sans Pro Light" panose="020B0403030403020204" pitchFamily="34" charset="0"/>
                <a:cs typeface="Source Sans Pro Black"/>
              </a:rPr>
              <a:t>Increment del capítol I (despeses en personal) en un 5% aproximadament:</a:t>
            </a:r>
          </a:p>
          <a:p>
            <a:pPr algn="just"/>
            <a:endParaRPr lang="ca-ES" sz="2400" dirty="0" smtClean="0">
              <a:latin typeface="Source Sans Pro Light" panose="020B0403030403020204" pitchFamily="34" charset="0"/>
              <a:cs typeface="Source Sans Pro Black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a-ES" sz="2400" dirty="0" smtClean="0">
                <a:latin typeface="Source Sans Pro Light" panose="020B0403030403020204" pitchFamily="34" charset="0"/>
                <a:cs typeface="Source Sans Pro Black"/>
              </a:rPr>
              <a:t>Aplicació del 2% d’increment salarial dels PGE.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a-ES" sz="2400" dirty="0" smtClean="0">
                <a:latin typeface="Source Sans Pro Light" panose="020B0403030403020204" pitchFamily="34" charset="0"/>
                <a:cs typeface="Source Sans Pro Black"/>
              </a:rPr>
              <a:t>Dotació de programes temporals </a:t>
            </a:r>
          </a:p>
          <a:p>
            <a:pPr algn="just"/>
            <a:endParaRPr lang="ca-ES" sz="2400" dirty="0" smtClean="0">
              <a:latin typeface="Source Sans Pro Light" panose="020B0403030403020204" pitchFamily="34" charset="0"/>
              <a:cs typeface="Source Sans Pro Black"/>
            </a:endParaRPr>
          </a:p>
          <a:p>
            <a:pPr algn="just"/>
            <a:r>
              <a:rPr lang="ca-ES" sz="2400" dirty="0" smtClean="0">
                <a:latin typeface="Source Sans Pro Light" panose="020B0403030403020204" pitchFamily="34" charset="0"/>
                <a:cs typeface="Source Sans Pro Black"/>
              </a:rPr>
              <a:t>Reajustament de partides de despesa corrent per adequar-la a les noves contractacions que es van regularitzant</a:t>
            </a:r>
            <a:r>
              <a:rPr lang="ca-ES" sz="2400" dirty="0" smtClean="0">
                <a:latin typeface="Source Sans Pro" panose="020B0503030403020204" pitchFamily="34" charset="0"/>
                <a:cs typeface="Source Sans Pro Black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92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15</a:t>
            </a:fld>
            <a:endParaRPr lang="es-E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s-ES" sz="900" smtClean="0">
                <a:latin typeface="Source Sans Pro Light"/>
                <a:cs typeface="Source Sans Pro Light"/>
              </a:rPr>
              <a:t>PRESSUPOST 2022                                                  AJUNTAMENT DE SANT CUGAT 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46468" y="443984"/>
            <a:ext cx="64390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2400" b="1" dirty="0">
                <a:solidFill>
                  <a:srgbClr val="92D050"/>
                </a:solidFill>
                <a:latin typeface="Source Sans Pro Black"/>
                <a:cs typeface="Source Sans Pro Black"/>
              </a:rPr>
              <a:t>DESPESA </a:t>
            </a:r>
            <a:r>
              <a:rPr lang="es-ES_tradnl" sz="2400" b="1" dirty="0" smtClean="0">
                <a:solidFill>
                  <a:srgbClr val="92D050"/>
                </a:solidFill>
                <a:latin typeface="Source Sans Pro Black"/>
                <a:cs typeface="Source Sans Pro Black"/>
              </a:rPr>
              <a:t>ORDINÀRIA I INGRESSOS CORRENTS</a:t>
            </a:r>
            <a:endParaRPr lang="ca-ES" sz="2400" dirty="0">
              <a:solidFill>
                <a:srgbClr val="71B206"/>
              </a:solidFill>
              <a:latin typeface="Source Sans Pro Black"/>
              <a:cs typeface="Source Sans Pro Black"/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5382088"/>
              </p:ext>
            </p:extLst>
          </p:nvPr>
        </p:nvGraphicFramePr>
        <p:xfrm>
          <a:off x="188243" y="880348"/>
          <a:ext cx="8820545" cy="5613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4323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adroTexto 49"/>
          <p:cNvSpPr txBox="1"/>
          <p:nvPr/>
        </p:nvSpPr>
        <p:spPr>
          <a:xfrm>
            <a:off x="269435" y="264282"/>
            <a:ext cx="7044352" cy="81460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ca-ES" sz="2400" b="1" dirty="0" smtClean="0">
                <a:solidFill>
                  <a:srgbClr val="92D050"/>
                </a:solidFill>
                <a:latin typeface="Source Sans Pro Black"/>
                <a:cs typeface="Source Sans Pro Black"/>
              </a:rPr>
              <a:t>PRESSUPOST DESPESES 2022</a:t>
            </a:r>
          </a:p>
          <a:p>
            <a:r>
              <a:rPr lang="ca-ES" dirty="0" smtClean="0">
                <a:solidFill>
                  <a:srgbClr val="000000"/>
                </a:solidFill>
                <a:latin typeface="Source Sans Pro Light"/>
              </a:rPr>
              <a:t>Classificació econòmica</a:t>
            </a:r>
          </a:p>
          <a:p>
            <a:endParaRPr lang="ca-ES" sz="2400" dirty="0" smtClean="0">
              <a:solidFill>
                <a:srgbClr val="71B206"/>
              </a:solidFill>
              <a:latin typeface="Source Sans Pro Black"/>
              <a:cs typeface="Source Sans Pro Black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2998515"/>
              </p:ext>
            </p:extLst>
          </p:nvPr>
        </p:nvGraphicFramePr>
        <p:xfrm>
          <a:off x="0" y="1133960"/>
          <a:ext cx="9028670" cy="5167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Marcador de pie de página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s-ES" sz="900" smtClean="0">
                <a:latin typeface="Source Sans Pro Light"/>
                <a:cs typeface="Source Sans Pro Light"/>
              </a:rPr>
              <a:t>PRESSUPOST 2022                                                  AJUNTAMENT DE SANT CUGAT 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16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3510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8233783"/>
              </p:ext>
            </p:extLst>
          </p:nvPr>
        </p:nvGraphicFramePr>
        <p:xfrm>
          <a:off x="716693" y="1148745"/>
          <a:ext cx="7545859" cy="4968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ángulo 2"/>
          <p:cNvSpPr/>
          <p:nvPr/>
        </p:nvSpPr>
        <p:spPr>
          <a:xfrm>
            <a:off x="288324" y="263611"/>
            <a:ext cx="51733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b="1" dirty="0">
                <a:solidFill>
                  <a:srgbClr val="92D050"/>
                </a:solidFill>
                <a:latin typeface="Source Sans Pro Black"/>
                <a:cs typeface="Source Sans Pro Black"/>
              </a:rPr>
              <a:t>PRESSUPOST DESPESES 2022</a:t>
            </a:r>
          </a:p>
          <a:p>
            <a:r>
              <a:rPr lang="ca-ES" dirty="0">
                <a:solidFill>
                  <a:srgbClr val="000000"/>
                </a:solidFill>
                <a:latin typeface="Source Sans Pro Light"/>
              </a:rPr>
              <a:t>p</a:t>
            </a:r>
            <a:r>
              <a:rPr lang="ca-ES" dirty="0" smtClean="0">
                <a:solidFill>
                  <a:srgbClr val="000000"/>
                </a:solidFill>
                <a:latin typeface="Source Sans Pro Light"/>
              </a:rPr>
              <a:t>er programa</a:t>
            </a:r>
            <a:endParaRPr lang="ca-ES" dirty="0">
              <a:solidFill>
                <a:srgbClr val="000000"/>
              </a:solidFill>
              <a:latin typeface="Source Sans Pro Light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s-ES" sz="900" smtClean="0">
                <a:latin typeface="Source Sans Pro Light"/>
                <a:cs typeface="Source Sans Pro Light"/>
              </a:rPr>
              <a:t>PRESSUPOST 2022                                                  AJUNTAMENT DE SANT CUGAT 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17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7792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0" y="1936"/>
            <a:ext cx="9144000" cy="686986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Triángulo rectángulo 7"/>
          <p:cNvSpPr/>
          <p:nvPr/>
        </p:nvSpPr>
        <p:spPr>
          <a:xfrm rot="18900000" flipH="1">
            <a:off x="-2433749" y="994290"/>
            <a:ext cx="4867491" cy="4867491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71B206"/>
              </a:solidFill>
            </a:endParaRPr>
          </a:p>
        </p:txBody>
      </p:sp>
      <p:sp>
        <p:nvSpPr>
          <p:cNvPr id="9" name="Paralelogramo 7"/>
          <p:cNvSpPr/>
          <p:nvPr/>
        </p:nvSpPr>
        <p:spPr>
          <a:xfrm flipH="1">
            <a:off x="-1" y="-13806"/>
            <a:ext cx="9209806" cy="6885611"/>
          </a:xfrm>
          <a:custGeom>
            <a:avLst/>
            <a:gdLst>
              <a:gd name="connsiteX0" fmla="*/ 0 w 16446026"/>
              <a:gd name="connsiteY0" fmla="*/ 6858000 h 6858000"/>
              <a:gd name="connsiteX1" fmla="*/ 6849702 w 16446026"/>
              <a:gd name="connsiteY1" fmla="*/ 0 h 6858000"/>
              <a:gd name="connsiteX2" fmla="*/ 16446026 w 16446026"/>
              <a:gd name="connsiteY2" fmla="*/ 0 h 6858000"/>
              <a:gd name="connsiteX3" fmla="*/ 9596324 w 16446026"/>
              <a:gd name="connsiteY3" fmla="*/ 6858000 h 6858000"/>
              <a:gd name="connsiteX4" fmla="*/ 0 w 16446026"/>
              <a:gd name="connsiteY4" fmla="*/ 6858000 h 6858000"/>
              <a:gd name="connsiteX0" fmla="*/ 0 w 16446026"/>
              <a:gd name="connsiteY0" fmla="*/ 6871806 h 6871806"/>
              <a:gd name="connsiteX1" fmla="*/ 7236239 w 16446026"/>
              <a:gd name="connsiteY1" fmla="*/ 0 h 6871806"/>
              <a:gd name="connsiteX2" fmla="*/ 16446026 w 16446026"/>
              <a:gd name="connsiteY2" fmla="*/ 13806 h 6871806"/>
              <a:gd name="connsiteX3" fmla="*/ 9596324 w 16446026"/>
              <a:gd name="connsiteY3" fmla="*/ 6871806 h 6871806"/>
              <a:gd name="connsiteX4" fmla="*/ 0 w 16446026"/>
              <a:gd name="connsiteY4" fmla="*/ 6871806 h 6871806"/>
              <a:gd name="connsiteX0" fmla="*/ 0 w 9212275"/>
              <a:gd name="connsiteY0" fmla="*/ 6816583 h 6871806"/>
              <a:gd name="connsiteX1" fmla="*/ 2488 w 9212275"/>
              <a:gd name="connsiteY1" fmla="*/ 0 h 6871806"/>
              <a:gd name="connsiteX2" fmla="*/ 9212275 w 9212275"/>
              <a:gd name="connsiteY2" fmla="*/ 13806 h 6871806"/>
              <a:gd name="connsiteX3" fmla="*/ 2362573 w 9212275"/>
              <a:gd name="connsiteY3" fmla="*/ 6871806 h 6871806"/>
              <a:gd name="connsiteX4" fmla="*/ 0 w 9212275"/>
              <a:gd name="connsiteY4" fmla="*/ 6816583 h 6871806"/>
              <a:gd name="connsiteX0" fmla="*/ 25141 w 9209806"/>
              <a:gd name="connsiteY0" fmla="*/ 6885611 h 6885611"/>
              <a:gd name="connsiteX1" fmla="*/ 19 w 9209806"/>
              <a:gd name="connsiteY1" fmla="*/ 0 h 6885611"/>
              <a:gd name="connsiteX2" fmla="*/ 9209806 w 9209806"/>
              <a:gd name="connsiteY2" fmla="*/ 13806 h 6885611"/>
              <a:gd name="connsiteX3" fmla="*/ 2360104 w 9209806"/>
              <a:gd name="connsiteY3" fmla="*/ 6871806 h 6885611"/>
              <a:gd name="connsiteX4" fmla="*/ 25141 w 9209806"/>
              <a:gd name="connsiteY4" fmla="*/ 6885611 h 6885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09806" h="6885611">
                <a:moveTo>
                  <a:pt x="25141" y="6885611"/>
                </a:moveTo>
                <a:cubicBezTo>
                  <a:pt x="25970" y="4613417"/>
                  <a:pt x="-810" y="2272194"/>
                  <a:pt x="19" y="0"/>
                </a:cubicBezTo>
                <a:lnTo>
                  <a:pt x="9209806" y="13806"/>
                </a:lnTo>
                <a:lnTo>
                  <a:pt x="2360104" y="6871806"/>
                </a:lnTo>
                <a:lnTo>
                  <a:pt x="25141" y="6885611"/>
                </a:lnTo>
                <a:close/>
              </a:path>
            </a:pathLst>
          </a:custGeom>
          <a:solidFill>
            <a:srgbClr val="92D050"/>
          </a:solidFill>
          <a:ln w="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/>
          <p:cNvSpPr txBox="1"/>
          <p:nvPr/>
        </p:nvSpPr>
        <p:spPr>
          <a:xfrm>
            <a:off x="457199" y="2005263"/>
            <a:ext cx="2163011" cy="2800750"/>
          </a:xfrm>
          <a:prstGeom prst="rect">
            <a:avLst/>
          </a:prstGeom>
          <a:solidFill>
            <a:srgbClr val="92D050"/>
          </a:solidFill>
        </p:spPr>
        <p:txBody>
          <a:bodyPr wrap="none" lIns="0" tIns="0" rIns="0" bIns="0" rtlCol="0">
            <a:noAutofit/>
          </a:bodyPr>
          <a:lstStyle/>
          <a:p>
            <a:pPr algn="r"/>
            <a:r>
              <a:rPr lang="es-ES" sz="16000" dirty="0" smtClean="0">
                <a:solidFill>
                  <a:schemeClr val="bg1"/>
                </a:solidFill>
                <a:latin typeface="Source Sans Pro Black"/>
              </a:rPr>
              <a:t>3</a:t>
            </a:r>
            <a:endParaRPr lang="es-ES" sz="16000" dirty="0">
              <a:solidFill>
                <a:schemeClr val="bg1"/>
              </a:solidFill>
              <a:latin typeface="Source Sans Pro Black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3594703" y="2883032"/>
            <a:ext cx="508415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FFFFFF"/>
                </a:solidFill>
                <a:latin typeface="Source Sans Pro Semibold"/>
                <a:cs typeface="Source Sans Pro Semibold"/>
              </a:rPr>
              <a:t>EIXOS ESTRATÈGICS DEL PAM</a:t>
            </a:r>
            <a:endParaRPr lang="es-ES" dirty="0">
              <a:solidFill>
                <a:schemeClr val="bg1"/>
              </a:solidFill>
              <a:latin typeface="Source Sans Pro Semibold"/>
              <a:cs typeface="Source Sans Pro Semibold"/>
            </a:endParaRPr>
          </a:p>
          <a:p>
            <a:endParaRPr lang="es-ES" sz="2400" dirty="0"/>
          </a:p>
        </p:txBody>
      </p:sp>
      <p:sp>
        <p:nvSpPr>
          <p:cNvPr id="2" name="Marcador de pie de página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s-ES" sz="900" smtClean="0">
                <a:latin typeface="Source Sans Pro Light"/>
                <a:cs typeface="Source Sans Pro Light"/>
              </a:rPr>
              <a:t>PRESSUPOST 2022                                                  AJUNTAMENT DE SANT CUGAT 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18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9006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69435" y="264282"/>
            <a:ext cx="7044352" cy="81460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ca-ES" sz="2400" b="1" dirty="0" smtClean="0">
                <a:solidFill>
                  <a:srgbClr val="92D050"/>
                </a:solidFill>
                <a:latin typeface="Source Sans Pro Black"/>
                <a:cs typeface="Source Sans Pro Black"/>
              </a:rPr>
              <a:t>OBJECTIUS ESTRATÈGICS PAM 2020-2023</a:t>
            </a:r>
          </a:p>
          <a:p>
            <a:r>
              <a:rPr lang="ca-ES" dirty="0" smtClean="0">
                <a:solidFill>
                  <a:srgbClr val="000000"/>
                </a:solidFill>
                <a:latin typeface="Source Sans Pro Light"/>
              </a:rPr>
              <a:t>per codi</a:t>
            </a:r>
          </a:p>
          <a:p>
            <a:endParaRPr lang="ca-ES" sz="2400" dirty="0" smtClean="0">
              <a:solidFill>
                <a:srgbClr val="71B206"/>
              </a:solidFill>
              <a:latin typeface="Source Sans Pro Black"/>
              <a:cs typeface="Source Sans Pro Black"/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0680849"/>
              </p:ext>
            </p:extLst>
          </p:nvPr>
        </p:nvGraphicFramePr>
        <p:xfrm>
          <a:off x="156519" y="1649693"/>
          <a:ext cx="8863913" cy="38550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2052"/>
                <a:gridCol w="3647440"/>
                <a:gridCol w="1375719"/>
                <a:gridCol w="1441621"/>
                <a:gridCol w="1268627"/>
                <a:gridCol w="708454"/>
              </a:tblGrid>
              <a:tr h="354227"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200" b="1" u="none" strike="noStrike" dirty="0">
                          <a:solidFill>
                            <a:srgbClr val="8970A8"/>
                          </a:solidFill>
                          <a:effectLst/>
                        </a:rPr>
                        <a:t>Codi</a:t>
                      </a:r>
                      <a:endParaRPr lang="ca-ES" sz="1200" b="1" i="0" u="none" strike="noStrike" dirty="0">
                        <a:solidFill>
                          <a:srgbClr val="8970A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rgbClr val="8970A8"/>
                          </a:solidFill>
                          <a:effectLst/>
                        </a:rPr>
                        <a:t>OBJECTIU ESTRATÈGIC PAM 2020 - 2023</a:t>
                      </a:r>
                      <a:endParaRPr lang="pt-BR" sz="1200" b="1" i="0" u="none" strike="noStrike" dirty="0">
                        <a:solidFill>
                          <a:srgbClr val="8970A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bg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200" b="1" u="none" strike="noStrike" dirty="0">
                          <a:solidFill>
                            <a:srgbClr val="8970A8"/>
                          </a:solidFill>
                          <a:effectLst/>
                        </a:rPr>
                        <a:t>Crèdit inicial 2022</a:t>
                      </a:r>
                      <a:endParaRPr lang="ca-ES" sz="1200" b="1" i="0" u="none" strike="noStrike" dirty="0">
                        <a:solidFill>
                          <a:srgbClr val="8970A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200" b="1" u="none" strike="noStrike" dirty="0">
                          <a:solidFill>
                            <a:srgbClr val="8970A8"/>
                          </a:solidFill>
                          <a:effectLst/>
                        </a:rPr>
                        <a:t>Crèdit </a:t>
                      </a:r>
                      <a:r>
                        <a:rPr lang="ca-ES" sz="1200" b="1" u="none" strike="noStrike" dirty="0" smtClean="0">
                          <a:solidFill>
                            <a:srgbClr val="8970A8"/>
                          </a:solidFill>
                          <a:effectLst/>
                        </a:rPr>
                        <a:t>inicial </a:t>
                      </a:r>
                      <a:r>
                        <a:rPr lang="ca-ES" sz="1200" b="1" u="none" strike="noStrike" dirty="0">
                          <a:solidFill>
                            <a:srgbClr val="8970A8"/>
                          </a:solidFill>
                          <a:effectLst/>
                        </a:rPr>
                        <a:t>2021</a:t>
                      </a:r>
                      <a:endParaRPr lang="ca-ES" sz="1200" b="1" i="0" u="none" strike="noStrike" dirty="0">
                        <a:solidFill>
                          <a:srgbClr val="8970A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200" b="1" u="none" strike="noStrike" dirty="0">
                          <a:solidFill>
                            <a:srgbClr val="8970A8"/>
                          </a:solidFill>
                          <a:effectLst/>
                        </a:rPr>
                        <a:t>DIFERÈNCIA</a:t>
                      </a:r>
                      <a:endParaRPr lang="ca-ES" sz="1200" b="1" i="0" u="none" strike="noStrike" dirty="0">
                        <a:solidFill>
                          <a:srgbClr val="8970A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200" b="1" u="none" strike="noStrike" dirty="0">
                          <a:solidFill>
                            <a:srgbClr val="8970A8"/>
                          </a:solidFill>
                          <a:effectLst/>
                        </a:rPr>
                        <a:t>%</a:t>
                      </a:r>
                      <a:endParaRPr lang="ca-ES" sz="1200" b="1" i="0" u="none" strike="noStrike" dirty="0">
                        <a:solidFill>
                          <a:srgbClr val="8970A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102"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000" u="none" strike="noStrike" dirty="0">
                          <a:effectLst/>
                        </a:rPr>
                        <a:t>1</a:t>
                      </a:r>
                      <a:endParaRPr lang="ca-E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i="0" u="none" strike="noStrike" dirty="0" err="1" smtClean="0">
                          <a:effectLst/>
                        </a:rPr>
                        <a:t>Resoldre</a:t>
                      </a:r>
                      <a:r>
                        <a:rPr lang="es-ES" sz="1000" i="0" u="none" strike="noStrike" dirty="0" smtClean="0">
                          <a:effectLst/>
                        </a:rPr>
                        <a:t> </a:t>
                      </a:r>
                      <a:r>
                        <a:rPr lang="es-ES" sz="1000" i="0" u="none" strike="noStrike" dirty="0" err="1">
                          <a:effectLst/>
                        </a:rPr>
                        <a:t>l'emergència</a:t>
                      </a:r>
                      <a:r>
                        <a:rPr lang="es-ES" sz="1000" i="0" u="none" strike="noStrike" dirty="0">
                          <a:effectLst/>
                        </a:rPr>
                        <a:t> habitacional del </a:t>
                      </a:r>
                      <a:r>
                        <a:rPr lang="es-ES" sz="1000" i="0" u="none" strike="noStrike" dirty="0" err="1">
                          <a:effectLst/>
                        </a:rPr>
                        <a:t>municipi</a:t>
                      </a:r>
                      <a:endParaRPr lang="es-E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bg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</a:rPr>
                        <a:t>2.829.500,00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</a:rPr>
                        <a:t>3.165.500,00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</a:rPr>
                        <a:t>- 336.000,00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b="1" u="none" strike="noStrike" dirty="0">
                          <a:solidFill>
                            <a:srgbClr val="DE3000"/>
                          </a:solidFill>
                          <a:effectLst/>
                        </a:rPr>
                        <a:t>-10,6%</a:t>
                      </a:r>
                      <a:endParaRPr lang="ca-ES" sz="1100" b="1" i="0" u="none" strike="noStrike" dirty="0">
                        <a:solidFill>
                          <a:srgbClr val="DE3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362"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000" u="none" strike="noStrike" dirty="0">
                          <a:effectLst/>
                        </a:rPr>
                        <a:t>2</a:t>
                      </a:r>
                      <a:endParaRPr lang="ca-E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ca-ES" sz="1000" i="0" u="none" strike="noStrike" dirty="0" smtClean="0">
                          <a:effectLst/>
                        </a:rPr>
                        <a:t>Dignificar </a:t>
                      </a:r>
                      <a:r>
                        <a:rPr lang="ca-ES" sz="1000" i="0" u="none" strike="noStrike" dirty="0">
                          <a:effectLst/>
                        </a:rPr>
                        <a:t>i </a:t>
                      </a:r>
                      <a:r>
                        <a:rPr lang="ca-ES" sz="1000" i="0" u="none" strike="noStrike" dirty="0" err="1">
                          <a:effectLst/>
                        </a:rPr>
                        <a:t>visibilitzar</a:t>
                      </a:r>
                      <a:r>
                        <a:rPr lang="ca-ES" sz="1000" i="0" u="none" strike="noStrike" dirty="0">
                          <a:effectLst/>
                        </a:rPr>
                        <a:t> l'àmbit de les polítiques socials com a dret de la </a:t>
                      </a:r>
                      <a:r>
                        <a:rPr lang="ca-ES" sz="1000" i="0" u="none" strike="noStrike" dirty="0" smtClean="0">
                          <a:effectLst/>
                        </a:rPr>
                        <a:t>                           ciutadania</a:t>
                      </a:r>
                      <a:endParaRPr lang="ca-E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bg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</a:rPr>
                        <a:t>6.636.667,54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</a:rPr>
                        <a:t>6.706.021,06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>
                          <a:effectLst/>
                        </a:rPr>
                        <a:t>-  </a:t>
                      </a:r>
                      <a:r>
                        <a:rPr lang="ca-ES" sz="1100" u="none" strike="noStrike" dirty="0" smtClean="0">
                          <a:effectLst/>
                        </a:rPr>
                        <a:t>69.353,52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b="1" u="none" strike="noStrike" dirty="0">
                          <a:solidFill>
                            <a:srgbClr val="DE3000"/>
                          </a:solidFill>
                          <a:effectLst/>
                        </a:rPr>
                        <a:t>-1,0%</a:t>
                      </a:r>
                      <a:endParaRPr lang="ca-ES" sz="1100" b="1" i="0" u="none" strike="noStrike" dirty="0">
                        <a:solidFill>
                          <a:srgbClr val="DE3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340"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000" u="none" strike="noStrike" dirty="0">
                          <a:effectLst/>
                        </a:rPr>
                        <a:t>3</a:t>
                      </a:r>
                      <a:endParaRPr lang="ca-E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000" i="0" u="none" strike="noStrike" dirty="0" smtClean="0">
                          <a:effectLst/>
                        </a:rPr>
                        <a:t>Aplicar </a:t>
                      </a:r>
                      <a:r>
                        <a:rPr lang="ca-ES" sz="1000" i="0" u="none" strike="noStrike" dirty="0">
                          <a:effectLst/>
                        </a:rPr>
                        <a:t>de manera transversal i universal les </a:t>
                      </a:r>
                      <a:r>
                        <a:rPr lang="ca-ES" sz="1000" i="0" u="none" strike="noStrike" dirty="0" smtClean="0">
                          <a:effectLst/>
                        </a:rPr>
                        <a:t>polítiques </a:t>
                      </a:r>
                      <a:r>
                        <a:rPr lang="ca-ES" sz="1000" i="0" u="none" strike="noStrike" dirty="0">
                          <a:effectLst/>
                        </a:rPr>
                        <a:t>feministes i d'igualtat</a:t>
                      </a:r>
                      <a:endParaRPr lang="ca-E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bg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</a:rPr>
                        <a:t>369.150,00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</a:rPr>
                        <a:t>150.661,00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</a:rPr>
                        <a:t>218.489,00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b="1" u="none" strike="noStrike" dirty="0">
                          <a:solidFill>
                            <a:srgbClr val="71B206"/>
                          </a:solidFill>
                          <a:effectLst/>
                        </a:rPr>
                        <a:t>145,0%</a:t>
                      </a:r>
                      <a:endParaRPr lang="ca-ES" sz="1100" b="1" i="0" u="none" strike="noStrike" dirty="0">
                        <a:solidFill>
                          <a:srgbClr val="71B20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291"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000" u="none" strike="noStrike" dirty="0">
                          <a:effectLst/>
                        </a:rPr>
                        <a:t>4</a:t>
                      </a:r>
                      <a:endParaRPr lang="ca-E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i="0" u="none" strike="noStrike" dirty="0" err="1" smtClean="0">
                          <a:effectLst/>
                        </a:rPr>
                        <a:t>Fer</a:t>
                      </a:r>
                      <a:r>
                        <a:rPr lang="es-ES" sz="1000" i="0" u="none" strike="noStrike" dirty="0" smtClean="0">
                          <a:effectLst/>
                        </a:rPr>
                        <a:t> </a:t>
                      </a:r>
                      <a:r>
                        <a:rPr lang="es-ES" sz="1000" i="0" u="none" strike="noStrike" dirty="0">
                          <a:effectLst/>
                        </a:rPr>
                        <a:t>de </a:t>
                      </a:r>
                      <a:r>
                        <a:rPr lang="es-ES" sz="1000" i="0" u="none" strike="noStrike" dirty="0" err="1">
                          <a:effectLst/>
                        </a:rPr>
                        <a:t>Sant</a:t>
                      </a:r>
                      <a:r>
                        <a:rPr lang="es-ES" sz="1000" i="0" u="none" strike="noStrike" dirty="0">
                          <a:effectLst/>
                        </a:rPr>
                        <a:t> </a:t>
                      </a:r>
                      <a:r>
                        <a:rPr lang="es-ES" sz="1000" i="0" u="none" strike="noStrike" dirty="0" err="1">
                          <a:effectLst/>
                        </a:rPr>
                        <a:t>Cugat</a:t>
                      </a:r>
                      <a:r>
                        <a:rPr lang="es-ES" sz="1000" i="0" u="none" strike="noStrike" dirty="0">
                          <a:effectLst/>
                        </a:rPr>
                        <a:t> una </a:t>
                      </a:r>
                      <a:r>
                        <a:rPr lang="es-ES" sz="1000" i="0" u="none" strike="noStrike" dirty="0" err="1">
                          <a:effectLst/>
                        </a:rPr>
                        <a:t>referència</a:t>
                      </a:r>
                      <a:r>
                        <a:rPr lang="es-ES" sz="1000" i="0" u="none" strike="noStrike" dirty="0">
                          <a:effectLst/>
                        </a:rPr>
                        <a:t> en la </a:t>
                      </a:r>
                      <a:r>
                        <a:rPr lang="es-ES" sz="1000" i="0" u="none" strike="noStrike" dirty="0" err="1">
                          <a:effectLst/>
                        </a:rPr>
                        <a:t>transició</a:t>
                      </a:r>
                      <a:r>
                        <a:rPr lang="es-ES" sz="1000" i="0" u="none" strike="noStrike" dirty="0">
                          <a:effectLst/>
                        </a:rPr>
                        <a:t> </a:t>
                      </a:r>
                      <a:r>
                        <a:rPr lang="es-ES" sz="1000" i="0" u="none" strike="noStrike" dirty="0" err="1">
                          <a:effectLst/>
                        </a:rPr>
                        <a:t>ecològica</a:t>
                      </a:r>
                      <a:endParaRPr lang="es-E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bg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</a:rPr>
                        <a:t>24.160.379,08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</a:rPr>
                        <a:t>24.213.079,59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>
                          <a:effectLst/>
                        </a:rPr>
                        <a:t>- </a:t>
                      </a:r>
                      <a:r>
                        <a:rPr lang="ca-ES" sz="1100" u="none" strike="noStrike" dirty="0" smtClean="0">
                          <a:effectLst/>
                        </a:rPr>
                        <a:t>52.700,51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b="1" u="none" strike="noStrike" dirty="0">
                          <a:solidFill>
                            <a:srgbClr val="DE3000"/>
                          </a:solidFill>
                          <a:effectLst/>
                        </a:rPr>
                        <a:t>-0,2%</a:t>
                      </a:r>
                      <a:endParaRPr lang="ca-ES" sz="1100" b="1" i="0" u="none" strike="noStrike" dirty="0">
                        <a:solidFill>
                          <a:srgbClr val="DE3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958"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000" u="none" strike="noStrike" dirty="0">
                          <a:effectLst/>
                        </a:rPr>
                        <a:t>5</a:t>
                      </a:r>
                      <a:endParaRPr lang="ca-E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000" i="0" u="none" strike="noStrike" dirty="0" smtClean="0">
                          <a:effectLst/>
                        </a:rPr>
                        <a:t>Prioritzar </a:t>
                      </a:r>
                      <a:r>
                        <a:rPr lang="ca-ES" sz="1000" i="0" u="none" strike="noStrike" dirty="0">
                          <a:effectLst/>
                        </a:rPr>
                        <a:t>i democratitzar les polítiques d'educació, cultura, esports i lleure com a eixos per a la transformació social</a:t>
                      </a:r>
                      <a:endParaRPr lang="ca-E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bg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</a:rPr>
                        <a:t>17.153.600,62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</a:rPr>
                        <a:t>17.783.963,43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</a:rPr>
                        <a:t>- 630.362,81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b="1" u="none" strike="noStrike" dirty="0">
                          <a:solidFill>
                            <a:srgbClr val="DE3000"/>
                          </a:solidFill>
                          <a:effectLst/>
                        </a:rPr>
                        <a:t>-3,5%</a:t>
                      </a:r>
                      <a:endParaRPr lang="ca-ES" sz="1100" b="1" i="0" u="none" strike="noStrike" dirty="0">
                        <a:solidFill>
                          <a:srgbClr val="DE3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767"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000" u="none" strike="noStrike" dirty="0">
                          <a:effectLst/>
                        </a:rPr>
                        <a:t>6</a:t>
                      </a:r>
                      <a:endParaRPr lang="ca-E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i="0" u="none" strike="noStrike" dirty="0" smtClean="0">
                          <a:effectLst/>
                        </a:rPr>
                        <a:t>Assegurar </a:t>
                      </a:r>
                      <a:r>
                        <a:rPr lang="it-IT" sz="1000" i="0" u="none" strike="noStrike" dirty="0">
                          <a:effectLst/>
                        </a:rPr>
                        <a:t>un desenvolupament urbà sostenible i un territori interconnectat i </a:t>
                      </a:r>
                      <a:r>
                        <a:rPr lang="it-IT" sz="1000" i="0" u="none" strike="noStrike" dirty="0" smtClean="0">
                          <a:effectLst/>
                        </a:rPr>
                        <a:t> segur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bg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</a:rPr>
                        <a:t>16.579.410,74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</a:rPr>
                        <a:t>19.444.719,70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</a:rPr>
                        <a:t>- 2.865.308,96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b="1" u="none" strike="noStrike" dirty="0">
                          <a:solidFill>
                            <a:srgbClr val="DE3000"/>
                          </a:solidFill>
                          <a:effectLst/>
                        </a:rPr>
                        <a:t>-14,7%</a:t>
                      </a:r>
                      <a:endParaRPr lang="ca-ES" sz="1100" b="1" i="0" u="none" strike="noStrike" dirty="0">
                        <a:solidFill>
                          <a:srgbClr val="DE3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291"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000" u="none" strike="noStrike" dirty="0">
                          <a:effectLst/>
                        </a:rPr>
                        <a:t>7</a:t>
                      </a:r>
                      <a:endParaRPr lang="ca-E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a-ES" sz="1000" i="0" u="none" strike="noStrike" dirty="0" smtClean="0">
                          <a:effectLst/>
                        </a:rPr>
                        <a:t>Impulsar </a:t>
                      </a:r>
                      <a:r>
                        <a:rPr lang="ca-ES" sz="1000" i="0" u="none" strike="noStrike" dirty="0">
                          <a:effectLst/>
                        </a:rPr>
                        <a:t>un pacte per l'ocupació de qualitat i la promoció econòmica</a:t>
                      </a:r>
                      <a:endParaRPr lang="ca-E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bg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</a:rPr>
                        <a:t> </a:t>
                      </a:r>
                      <a:r>
                        <a:rPr lang="ca-ES" sz="1100" u="none" strike="noStrike" dirty="0">
                          <a:effectLst/>
                        </a:rPr>
                        <a:t>3.195.225,17 €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</a:rPr>
                        <a:t>3.135.399,15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</a:rPr>
                        <a:t>59.826,02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b="1" u="none" strike="noStrike" dirty="0">
                          <a:solidFill>
                            <a:srgbClr val="71B206"/>
                          </a:solidFill>
                          <a:effectLst/>
                        </a:rPr>
                        <a:t>1,9%</a:t>
                      </a:r>
                      <a:endParaRPr lang="ca-ES" sz="1100" b="1" i="0" u="none" strike="noStrike" dirty="0">
                        <a:solidFill>
                          <a:srgbClr val="71B20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313"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000" u="none" strike="noStrike" dirty="0">
                          <a:effectLst/>
                        </a:rPr>
                        <a:t>8</a:t>
                      </a:r>
                      <a:endParaRPr lang="ca-E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i="0" u="none" strike="noStrike" dirty="0" err="1" smtClean="0">
                          <a:effectLst/>
                        </a:rPr>
                        <a:t>Assegurar</a:t>
                      </a:r>
                      <a:r>
                        <a:rPr lang="es-ES" sz="1000" i="0" u="none" strike="noStrike" dirty="0" smtClean="0">
                          <a:effectLst/>
                        </a:rPr>
                        <a:t> </a:t>
                      </a:r>
                      <a:r>
                        <a:rPr lang="es-ES" sz="1000" i="0" u="none" strike="noStrike" dirty="0">
                          <a:effectLst/>
                        </a:rPr>
                        <a:t>la bona </a:t>
                      </a:r>
                      <a:r>
                        <a:rPr lang="es-ES" sz="1000" i="0" u="none" strike="noStrike" dirty="0" err="1">
                          <a:effectLst/>
                        </a:rPr>
                        <a:t>gestió</a:t>
                      </a:r>
                      <a:r>
                        <a:rPr lang="es-ES" sz="1000" i="0" u="none" strike="noStrike" dirty="0">
                          <a:effectLst/>
                        </a:rPr>
                        <a:t> </a:t>
                      </a:r>
                      <a:r>
                        <a:rPr lang="es-ES" sz="1000" i="0" u="none" strike="noStrike" dirty="0" err="1">
                          <a:effectLst/>
                        </a:rPr>
                        <a:t>dels</a:t>
                      </a:r>
                      <a:r>
                        <a:rPr lang="es-ES" sz="1000" i="0" u="none" strike="noStrike" dirty="0">
                          <a:effectLst/>
                        </a:rPr>
                        <a:t> recursos </a:t>
                      </a:r>
                      <a:r>
                        <a:rPr lang="es-ES" sz="1000" i="0" u="none" strike="noStrike" dirty="0" err="1">
                          <a:effectLst/>
                        </a:rPr>
                        <a:t>públics</a:t>
                      </a:r>
                      <a:r>
                        <a:rPr lang="es-ES" sz="1000" i="0" u="none" strike="noStrike" dirty="0">
                          <a:effectLst/>
                        </a:rPr>
                        <a:t> i la </a:t>
                      </a:r>
                      <a:r>
                        <a:rPr lang="es-ES" sz="1000" i="0" u="none" strike="noStrike" dirty="0" err="1">
                          <a:effectLst/>
                        </a:rPr>
                        <a:t>corresponsabilitat</a:t>
                      </a:r>
                      <a:r>
                        <a:rPr lang="es-ES" sz="1000" i="0" u="none" strike="noStrike" dirty="0">
                          <a:effectLst/>
                        </a:rPr>
                        <a:t> </a:t>
                      </a:r>
                      <a:r>
                        <a:rPr lang="es-ES" sz="1000" i="0" u="none" strike="noStrike" dirty="0" err="1">
                          <a:effectLst/>
                        </a:rPr>
                        <a:t>amb</a:t>
                      </a:r>
                      <a:r>
                        <a:rPr lang="es-ES" sz="1000" i="0" u="none" strike="noStrike" dirty="0">
                          <a:effectLst/>
                        </a:rPr>
                        <a:t> la </a:t>
                      </a:r>
                      <a:r>
                        <a:rPr lang="es-ES" sz="1000" i="0" u="none" strike="noStrike" dirty="0" err="1">
                          <a:effectLst/>
                        </a:rPr>
                        <a:t>societat</a:t>
                      </a:r>
                      <a:r>
                        <a:rPr lang="es-ES" sz="1000" i="0" u="none" strike="noStrike" dirty="0">
                          <a:effectLst/>
                        </a:rPr>
                        <a:t> en la presa de </a:t>
                      </a:r>
                      <a:r>
                        <a:rPr lang="es-ES" sz="1000" i="0" u="none" strike="noStrike" dirty="0" err="1">
                          <a:effectLst/>
                        </a:rPr>
                        <a:t>decisions</a:t>
                      </a:r>
                      <a:r>
                        <a:rPr lang="es-ES" sz="1000" i="0" u="none" strike="noStrike" dirty="0">
                          <a:effectLst/>
                        </a:rPr>
                        <a:t>.</a:t>
                      </a:r>
                      <a:endParaRPr lang="es-E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bg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</a:rPr>
                        <a:t>80.692.882,68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</a:rPr>
                        <a:t>78.089.962,30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</a:rPr>
                        <a:t>2.602.920,38 </a:t>
                      </a:r>
                      <a:r>
                        <a:rPr lang="ca-ES" sz="1100" u="none" strike="noStrike" dirty="0">
                          <a:effectLst/>
                        </a:rPr>
                        <a:t>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b="1" u="none" strike="noStrike" dirty="0">
                          <a:solidFill>
                            <a:srgbClr val="71B206"/>
                          </a:solidFill>
                          <a:effectLst/>
                        </a:rPr>
                        <a:t>3,3%</a:t>
                      </a:r>
                      <a:endParaRPr lang="ca-ES" sz="1100" b="1" i="0" u="none" strike="noStrike" dirty="0">
                        <a:solidFill>
                          <a:srgbClr val="71B20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39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_tradnl" sz="1200" b="1" i="0" u="none" strike="noStrike" dirty="0" smtClean="0">
                          <a:solidFill>
                            <a:srgbClr val="8970A8"/>
                          </a:solidFill>
                          <a:effectLst/>
                          <a:latin typeface="+mn-lt"/>
                        </a:rPr>
                        <a:t>TOTAL</a:t>
                      </a:r>
                      <a:endParaRPr lang="ca-ES" sz="1200" b="1" i="0" u="none" strike="noStrike" dirty="0">
                        <a:solidFill>
                          <a:srgbClr val="8970A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200" b="1" u="none" strike="noStrike" dirty="0" smtClean="0">
                          <a:solidFill>
                            <a:srgbClr val="8970A8"/>
                          </a:solidFill>
                          <a:effectLst/>
                        </a:rPr>
                        <a:t>151.616.815,83 </a:t>
                      </a:r>
                      <a:r>
                        <a:rPr lang="ca-ES" sz="1200" b="1" u="none" strike="noStrike" dirty="0">
                          <a:solidFill>
                            <a:srgbClr val="8970A8"/>
                          </a:solidFill>
                          <a:effectLst/>
                        </a:rPr>
                        <a:t>€ </a:t>
                      </a:r>
                      <a:endParaRPr lang="ca-ES" sz="1200" b="1" i="0" u="none" strike="noStrike" dirty="0">
                        <a:solidFill>
                          <a:srgbClr val="8970A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200" b="1" u="none" strike="noStrike" dirty="0" smtClean="0">
                          <a:solidFill>
                            <a:srgbClr val="8970A8"/>
                          </a:solidFill>
                          <a:effectLst/>
                        </a:rPr>
                        <a:t>152.689.306,23 </a:t>
                      </a:r>
                      <a:r>
                        <a:rPr lang="ca-ES" sz="1200" b="1" u="none" strike="noStrike" dirty="0">
                          <a:solidFill>
                            <a:srgbClr val="8970A8"/>
                          </a:solidFill>
                          <a:effectLst/>
                        </a:rPr>
                        <a:t>€ </a:t>
                      </a:r>
                      <a:endParaRPr lang="ca-ES" sz="1200" b="1" i="0" u="none" strike="noStrike" dirty="0">
                        <a:solidFill>
                          <a:srgbClr val="8970A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200" b="1" u="none" strike="noStrike" dirty="0" smtClean="0">
                          <a:solidFill>
                            <a:srgbClr val="8970A8"/>
                          </a:solidFill>
                          <a:effectLst/>
                        </a:rPr>
                        <a:t>1.072.490,40 </a:t>
                      </a:r>
                      <a:r>
                        <a:rPr lang="ca-ES" sz="1200" b="1" u="none" strike="noStrike" dirty="0">
                          <a:solidFill>
                            <a:srgbClr val="8970A8"/>
                          </a:solidFill>
                          <a:effectLst/>
                        </a:rPr>
                        <a:t>€ </a:t>
                      </a:r>
                      <a:endParaRPr lang="ca-ES" sz="1200" b="1" i="0" u="none" strike="noStrike" dirty="0">
                        <a:solidFill>
                          <a:srgbClr val="8970A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200" b="1" u="none" strike="noStrike" dirty="0">
                          <a:solidFill>
                            <a:srgbClr val="8970A8"/>
                          </a:solidFill>
                          <a:effectLst/>
                        </a:rPr>
                        <a:t>-0,7%</a:t>
                      </a:r>
                      <a:endParaRPr lang="ca-ES" sz="1200" b="1" i="0" u="none" strike="noStrike" dirty="0">
                        <a:solidFill>
                          <a:srgbClr val="8970A8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09" marR="5909" marT="5909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Marcador de pie de pá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a-ES" smtClean="0"/>
              <a:t>PRESSUPOST 2022                                                  AJUNTAMENT DE SANT CUGAT </a:t>
            </a:r>
            <a:endParaRPr lang="ca-ES"/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C291-F101-4722-B91F-1AC7E199FFCE}" type="slidenum">
              <a:rPr lang="ca-ES" smtClean="0"/>
              <a:t>19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54175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0" y="1936"/>
            <a:ext cx="9144000" cy="686986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Triángulo rectángulo 7"/>
          <p:cNvSpPr/>
          <p:nvPr/>
        </p:nvSpPr>
        <p:spPr>
          <a:xfrm rot="18900000" flipH="1">
            <a:off x="-2433749" y="994290"/>
            <a:ext cx="4867491" cy="4867491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71B206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3594703" y="3113941"/>
            <a:ext cx="508415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FFFFFF"/>
                </a:solidFill>
                <a:latin typeface="Source Sans Pro Semibold"/>
                <a:cs typeface="Source Sans Pro Semibold"/>
              </a:rPr>
              <a:t>PLA D’ACTUACIÓ MUNICIPAL</a:t>
            </a:r>
          </a:p>
          <a:p>
            <a:r>
              <a:rPr lang="es-ES" sz="2800" dirty="0" smtClean="0">
                <a:solidFill>
                  <a:srgbClr val="FFFFFF"/>
                </a:solidFill>
                <a:latin typeface="Source Sans Pro Semibold"/>
                <a:cs typeface="Source Sans Pro Semibold"/>
              </a:rPr>
              <a:t>(2020-2023)</a:t>
            </a:r>
          </a:p>
          <a:p>
            <a:endParaRPr lang="es-ES" dirty="0">
              <a:solidFill>
                <a:schemeClr val="bg1"/>
              </a:solidFill>
              <a:latin typeface="Source Sans Pro Semibold"/>
              <a:cs typeface="Source Sans Pro Semibold"/>
            </a:endParaRPr>
          </a:p>
          <a:p>
            <a:endParaRPr lang="es-ES" sz="2400" dirty="0"/>
          </a:p>
        </p:txBody>
      </p:sp>
      <p:sp>
        <p:nvSpPr>
          <p:cNvPr id="4" name="CuadroTexto 3"/>
          <p:cNvSpPr txBox="1"/>
          <p:nvPr/>
        </p:nvSpPr>
        <p:spPr>
          <a:xfrm>
            <a:off x="457199" y="2005263"/>
            <a:ext cx="2163011" cy="2800750"/>
          </a:xfrm>
          <a:prstGeom prst="rect">
            <a:avLst/>
          </a:prstGeom>
          <a:solidFill>
            <a:srgbClr val="92D050"/>
          </a:solidFill>
        </p:spPr>
        <p:txBody>
          <a:bodyPr wrap="none" lIns="0" tIns="0" rIns="0" bIns="0" rtlCol="0">
            <a:noAutofit/>
          </a:bodyPr>
          <a:lstStyle/>
          <a:p>
            <a:pPr algn="r"/>
            <a:r>
              <a:rPr lang="es-ES" sz="16000" dirty="0" smtClean="0">
                <a:solidFill>
                  <a:schemeClr val="bg1"/>
                </a:solidFill>
                <a:latin typeface="Source Sans Pro Black"/>
              </a:rPr>
              <a:t>0</a:t>
            </a:r>
            <a:endParaRPr lang="es-ES" sz="16000" dirty="0">
              <a:solidFill>
                <a:schemeClr val="bg1"/>
              </a:solidFill>
              <a:latin typeface="Source Sans Pro Black"/>
            </a:endParaRPr>
          </a:p>
        </p:txBody>
      </p:sp>
      <p:sp>
        <p:nvSpPr>
          <p:cNvPr id="2" name="Marcador de pie de página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s-ES" sz="900" smtClean="0">
                <a:latin typeface="Source Sans Pro Light"/>
                <a:cs typeface="Source Sans Pro Light"/>
              </a:rPr>
              <a:t>PRESSUPOST 2022                                                  AJUNTAMENT DE SANT CUGAT 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5051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1831167" y="307486"/>
            <a:ext cx="7044352" cy="52350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ca-ES" sz="2400" b="1" dirty="0" smtClean="0">
                <a:solidFill>
                  <a:srgbClr val="92D050"/>
                </a:solidFill>
                <a:latin typeface="Source Sans Pro Black"/>
                <a:cs typeface="Source Sans Pro Black"/>
              </a:rPr>
              <a:t>OBJECTIUS ESTRATÈGICS PAM 2020-2023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5962461"/>
              </p:ext>
            </p:extLst>
          </p:nvPr>
        </p:nvGraphicFramePr>
        <p:xfrm>
          <a:off x="1" y="1017535"/>
          <a:ext cx="9144000" cy="5144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Marcador de pie de página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s-ES" sz="900" smtClean="0">
                <a:latin typeface="Source Sans Pro Light"/>
                <a:cs typeface="Source Sans Pro Light"/>
              </a:rPr>
              <a:t>PRESSUPOST 2022                                                  AJUNTAMENT DE SANT CUGAT 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20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0737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0" y="0"/>
            <a:ext cx="9144000" cy="686986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Triángulo rectángulo 7"/>
          <p:cNvSpPr/>
          <p:nvPr/>
        </p:nvSpPr>
        <p:spPr>
          <a:xfrm rot="18900000" flipH="1">
            <a:off x="-2433749" y="994290"/>
            <a:ext cx="4867491" cy="4867491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71B206"/>
              </a:solidFill>
            </a:endParaRPr>
          </a:p>
        </p:txBody>
      </p:sp>
      <p:sp>
        <p:nvSpPr>
          <p:cNvPr id="9" name="Paralelogramo 7"/>
          <p:cNvSpPr/>
          <p:nvPr/>
        </p:nvSpPr>
        <p:spPr>
          <a:xfrm flipH="1">
            <a:off x="-1" y="-13806"/>
            <a:ext cx="9209806" cy="6885611"/>
          </a:xfrm>
          <a:custGeom>
            <a:avLst/>
            <a:gdLst>
              <a:gd name="connsiteX0" fmla="*/ 0 w 16446026"/>
              <a:gd name="connsiteY0" fmla="*/ 6858000 h 6858000"/>
              <a:gd name="connsiteX1" fmla="*/ 6849702 w 16446026"/>
              <a:gd name="connsiteY1" fmla="*/ 0 h 6858000"/>
              <a:gd name="connsiteX2" fmla="*/ 16446026 w 16446026"/>
              <a:gd name="connsiteY2" fmla="*/ 0 h 6858000"/>
              <a:gd name="connsiteX3" fmla="*/ 9596324 w 16446026"/>
              <a:gd name="connsiteY3" fmla="*/ 6858000 h 6858000"/>
              <a:gd name="connsiteX4" fmla="*/ 0 w 16446026"/>
              <a:gd name="connsiteY4" fmla="*/ 6858000 h 6858000"/>
              <a:gd name="connsiteX0" fmla="*/ 0 w 16446026"/>
              <a:gd name="connsiteY0" fmla="*/ 6871806 h 6871806"/>
              <a:gd name="connsiteX1" fmla="*/ 7236239 w 16446026"/>
              <a:gd name="connsiteY1" fmla="*/ 0 h 6871806"/>
              <a:gd name="connsiteX2" fmla="*/ 16446026 w 16446026"/>
              <a:gd name="connsiteY2" fmla="*/ 13806 h 6871806"/>
              <a:gd name="connsiteX3" fmla="*/ 9596324 w 16446026"/>
              <a:gd name="connsiteY3" fmla="*/ 6871806 h 6871806"/>
              <a:gd name="connsiteX4" fmla="*/ 0 w 16446026"/>
              <a:gd name="connsiteY4" fmla="*/ 6871806 h 6871806"/>
              <a:gd name="connsiteX0" fmla="*/ 0 w 9212275"/>
              <a:gd name="connsiteY0" fmla="*/ 6816583 h 6871806"/>
              <a:gd name="connsiteX1" fmla="*/ 2488 w 9212275"/>
              <a:gd name="connsiteY1" fmla="*/ 0 h 6871806"/>
              <a:gd name="connsiteX2" fmla="*/ 9212275 w 9212275"/>
              <a:gd name="connsiteY2" fmla="*/ 13806 h 6871806"/>
              <a:gd name="connsiteX3" fmla="*/ 2362573 w 9212275"/>
              <a:gd name="connsiteY3" fmla="*/ 6871806 h 6871806"/>
              <a:gd name="connsiteX4" fmla="*/ 0 w 9212275"/>
              <a:gd name="connsiteY4" fmla="*/ 6816583 h 6871806"/>
              <a:gd name="connsiteX0" fmla="*/ 25141 w 9209806"/>
              <a:gd name="connsiteY0" fmla="*/ 6885611 h 6885611"/>
              <a:gd name="connsiteX1" fmla="*/ 19 w 9209806"/>
              <a:gd name="connsiteY1" fmla="*/ 0 h 6885611"/>
              <a:gd name="connsiteX2" fmla="*/ 9209806 w 9209806"/>
              <a:gd name="connsiteY2" fmla="*/ 13806 h 6885611"/>
              <a:gd name="connsiteX3" fmla="*/ 2360104 w 9209806"/>
              <a:gd name="connsiteY3" fmla="*/ 6871806 h 6885611"/>
              <a:gd name="connsiteX4" fmla="*/ 25141 w 9209806"/>
              <a:gd name="connsiteY4" fmla="*/ 6885611 h 6885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09806" h="6885611">
                <a:moveTo>
                  <a:pt x="25141" y="6885611"/>
                </a:moveTo>
                <a:cubicBezTo>
                  <a:pt x="25970" y="4613417"/>
                  <a:pt x="-810" y="2272194"/>
                  <a:pt x="19" y="0"/>
                </a:cubicBezTo>
                <a:lnTo>
                  <a:pt x="9209806" y="13806"/>
                </a:lnTo>
                <a:lnTo>
                  <a:pt x="2360104" y="6871806"/>
                </a:lnTo>
                <a:lnTo>
                  <a:pt x="25141" y="6885611"/>
                </a:lnTo>
                <a:close/>
              </a:path>
            </a:pathLst>
          </a:custGeom>
          <a:solidFill>
            <a:srgbClr val="92D050"/>
          </a:solidFill>
          <a:ln w="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3594703" y="3113941"/>
            <a:ext cx="508415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FFFFFF"/>
                </a:solidFill>
                <a:latin typeface="Source Sans Pro Semibold"/>
                <a:cs typeface="Source Sans Pro Semibold"/>
              </a:rPr>
              <a:t>INVERSIONS</a:t>
            </a:r>
            <a:endParaRPr lang="es-ES" dirty="0">
              <a:solidFill>
                <a:schemeClr val="bg1"/>
              </a:solidFill>
              <a:latin typeface="Source Sans Pro Semibold"/>
              <a:cs typeface="Source Sans Pro Semibold"/>
            </a:endParaRPr>
          </a:p>
          <a:p>
            <a:endParaRPr lang="es-ES" sz="2400" dirty="0"/>
          </a:p>
        </p:txBody>
      </p:sp>
      <p:sp>
        <p:nvSpPr>
          <p:cNvPr id="4" name="CuadroTexto 3"/>
          <p:cNvSpPr txBox="1"/>
          <p:nvPr/>
        </p:nvSpPr>
        <p:spPr>
          <a:xfrm>
            <a:off x="457199" y="2005263"/>
            <a:ext cx="2163011" cy="2800750"/>
          </a:xfrm>
          <a:prstGeom prst="rect">
            <a:avLst/>
          </a:prstGeom>
          <a:solidFill>
            <a:srgbClr val="92D050"/>
          </a:solidFill>
        </p:spPr>
        <p:txBody>
          <a:bodyPr wrap="none" lIns="0" tIns="0" rIns="0" bIns="0" rtlCol="0">
            <a:noAutofit/>
          </a:bodyPr>
          <a:lstStyle/>
          <a:p>
            <a:pPr algn="r"/>
            <a:r>
              <a:rPr lang="es-ES" sz="16000" dirty="0" smtClean="0">
                <a:solidFill>
                  <a:schemeClr val="bg1"/>
                </a:solidFill>
                <a:latin typeface="Source Sans Pro Black"/>
              </a:rPr>
              <a:t>4</a:t>
            </a:r>
            <a:endParaRPr lang="es-ES" sz="16000" dirty="0">
              <a:solidFill>
                <a:schemeClr val="bg1"/>
              </a:solidFill>
              <a:latin typeface="Source Sans Pro Black"/>
            </a:endParaRPr>
          </a:p>
        </p:txBody>
      </p:sp>
      <p:sp>
        <p:nvSpPr>
          <p:cNvPr id="2" name="Marcador de pie de página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s-ES" sz="900" smtClean="0">
                <a:latin typeface="Source Sans Pro Light"/>
                <a:cs typeface="Source Sans Pro Light"/>
              </a:rPr>
              <a:t>PRESSUPOST 2022                                                  AJUNTAMENT DE SANT CUGAT 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21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00434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22</a:t>
            </a:fld>
            <a:endParaRPr lang="es-ES"/>
          </a:p>
        </p:txBody>
      </p:sp>
      <p:sp>
        <p:nvSpPr>
          <p:cNvPr id="9" name="Marcador de pie de página 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s-ES" dirty="0" smtClean="0">
                <a:latin typeface="Source Sans Pro" panose="020B0503030403020204" pitchFamily="34" charset="0"/>
              </a:rPr>
              <a:t>PRESSUPOST 2022                                                  AJUNTAMENT DE SANT CUGAT </a:t>
            </a:r>
            <a:endParaRPr lang="es-ES" dirty="0">
              <a:latin typeface="Source Sans Pro" panose="020B0503030403020204" pitchFamily="34" charset="0"/>
            </a:endParaRPr>
          </a:p>
        </p:txBody>
      </p:sp>
      <p:sp>
        <p:nvSpPr>
          <p:cNvPr id="50" name="CuadroTexto 49"/>
          <p:cNvSpPr txBox="1"/>
          <p:nvPr/>
        </p:nvSpPr>
        <p:spPr>
          <a:xfrm>
            <a:off x="575648" y="321096"/>
            <a:ext cx="7044352" cy="4509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ca-ES" sz="2400" b="1" dirty="0" smtClean="0">
                <a:solidFill>
                  <a:srgbClr val="92D050"/>
                </a:solidFill>
                <a:latin typeface="Source Sans Pro Black"/>
                <a:cs typeface="Source Sans Pro Black"/>
              </a:rPr>
              <a:t>INVERSIONS 2022</a:t>
            </a:r>
          </a:p>
          <a:p>
            <a:endParaRPr lang="ca-ES" sz="2400" b="1" dirty="0" smtClean="0">
              <a:solidFill>
                <a:srgbClr val="FF0000"/>
              </a:solidFill>
              <a:latin typeface="Source Sans Pro Black"/>
              <a:cs typeface="Source Sans Pro Black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57200" y="1215252"/>
            <a:ext cx="7906974" cy="4582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 smtClean="0">
                <a:latin typeface="Source Sans Pro Light" panose="020B0403030403020204" pitchFamily="34" charset="0"/>
              </a:rPr>
              <a:t>Manteniment esforç </a:t>
            </a:r>
            <a:r>
              <a:rPr lang="ca-ES" sz="1400" dirty="0">
                <a:latin typeface="Source Sans Pro Light" panose="020B0403030403020204" pitchFamily="34" charset="0"/>
              </a:rPr>
              <a:t>inversor dels darrers </a:t>
            </a:r>
            <a:r>
              <a:rPr lang="ca-ES" sz="1400" dirty="0" smtClean="0">
                <a:latin typeface="Source Sans Pro Light" panose="020B0403030403020204" pitchFamily="34" charset="0"/>
              </a:rPr>
              <a:t>anys: 17,1 Md’€. En els exercicis de 2020 al 2022 s’ha incrementat en més de 54 Milions d’euros.</a:t>
            </a:r>
            <a:endParaRPr lang="ca-ES" sz="1400" dirty="0">
              <a:latin typeface="Source Sans Pro Light" panose="020B0403030403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 smtClean="0">
                <a:latin typeface="Source Sans Pro Light" panose="020B0403030403020204" pitchFamily="34" charset="0"/>
              </a:rPr>
              <a:t>Projectes </a:t>
            </a:r>
            <a:r>
              <a:rPr lang="ca-ES" sz="1400" dirty="0">
                <a:latin typeface="Source Sans Pro Light" panose="020B0403030403020204" pitchFamily="34" charset="0"/>
              </a:rPr>
              <a:t>d’inversió organitzats per </a:t>
            </a:r>
            <a:r>
              <a:rPr lang="ca-ES" sz="1400" dirty="0" smtClean="0">
                <a:latin typeface="Source Sans Pro Light" panose="020B0403030403020204" pitchFamily="34" charset="0"/>
              </a:rPr>
              <a:t>objectius estratègics del PAM i la seva correlació amb els àmbits </a:t>
            </a:r>
            <a:r>
              <a:rPr lang="ca-ES" sz="1400" dirty="0">
                <a:latin typeface="Source Sans Pro Light" panose="020B0403030403020204" pitchFamily="34" charset="0"/>
              </a:rPr>
              <a:t>de gestió.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 smtClean="0">
                <a:latin typeface="Source Sans Pro Light" panose="020B0403030403020204" pitchFamily="34" charset="0"/>
              </a:rPr>
              <a:t>Dotació </a:t>
            </a:r>
            <a:r>
              <a:rPr lang="ca-ES" sz="1400" dirty="0">
                <a:latin typeface="Source Sans Pro Light" panose="020B0403030403020204" pitchFamily="34" charset="0"/>
              </a:rPr>
              <a:t>per </a:t>
            </a:r>
            <a:r>
              <a:rPr lang="ca-ES" sz="1400" dirty="0" smtClean="0">
                <a:latin typeface="Source Sans Pro Light" panose="020B0403030403020204" pitchFamily="34" charset="0"/>
              </a:rPr>
              <a:t>a expropiacions </a:t>
            </a:r>
            <a:r>
              <a:rPr lang="ca-ES" sz="1400" dirty="0">
                <a:latin typeface="Source Sans Pro Light" panose="020B0403030403020204" pitchFamily="34" charset="0"/>
              </a:rPr>
              <a:t>de les zones verdes.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 smtClean="0">
                <a:latin typeface="Source Sans Pro Light" panose="020B0403030403020204" pitchFamily="34" charset="0"/>
              </a:rPr>
              <a:t>Dotació </a:t>
            </a:r>
            <a:r>
              <a:rPr lang="ca-ES" sz="1400" dirty="0">
                <a:latin typeface="Source Sans Pro Light" panose="020B0403030403020204" pitchFamily="34" charset="0"/>
              </a:rPr>
              <a:t>per </a:t>
            </a:r>
            <a:r>
              <a:rPr lang="ca-ES" sz="1400" dirty="0" smtClean="0">
                <a:latin typeface="Source Sans Pro Light" panose="020B0403030403020204" pitchFamily="34" charset="0"/>
              </a:rPr>
              <a:t>a compra </a:t>
            </a:r>
            <a:r>
              <a:rPr lang="ca-ES" sz="1400" dirty="0">
                <a:latin typeface="Source Sans Pro Light" panose="020B0403030403020204" pitchFamily="34" charset="0"/>
              </a:rPr>
              <a:t>de Patrimoni</a:t>
            </a:r>
            <a:r>
              <a:rPr lang="ca-ES" sz="1400" dirty="0" smtClean="0">
                <a:latin typeface="Source Sans Pro Light" panose="020B0403030403020204" pitchFamily="34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 smtClean="0">
                <a:latin typeface="Source Sans Pro Light" panose="020B0403030403020204" pitchFamily="34" charset="0"/>
              </a:rPr>
              <a:t>Partides genèriques per àmbits de gestió per no hipotecar partides pressupostàries, ni arrossegar-les en els exercicis posteriors.</a:t>
            </a:r>
            <a:endParaRPr lang="ca-ES" sz="1400" dirty="0">
              <a:latin typeface="Source Sans Pro Light" panose="020B0403030403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 smtClean="0">
                <a:latin typeface="Source Sans Pro Light" panose="020B0403030403020204" pitchFamily="34" charset="0"/>
              </a:rPr>
              <a:t>Inversions </a:t>
            </a:r>
            <a:r>
              <a:rPr lang="ca-ES" sz="1400" dirty="0">
                <a:latin typeface="Source Sans Pro Light" panose="020B0403030403020204" pitchFamily="34" charset="0"/>
              </a:rPr>
              <a:t>amb finançament extern per valor de </a:t>
            </a:r>
            <a:r>
              <a:rPr lang="ca-ES" sz="1400" dirty="0" smtClean="0">
                <a:latin typeface="Source Sans Pro Light" panose="020B0403030403020204" pitchFamily="34" charset="0"/>
              </a:rPr>
              <a:t>4.445.367,93 euros (AMB, Diputació de Barcelona, Generalitat i Estat).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 smtClean="0">
                <a:latin typeface="Source Sans Pro Light" panose="020B0403030403020204" pitchFamily="34" charset="0"/>
              </a:rPr>
              <a:t>Acumulat de 36 Md’€ no executat o pendent d’executar (al tancament del pressupost 2020 eren uns 43 Md’€)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1400" dirty="0" smtClean="0">
                <a:latin typeface="Source Sans Pro Light" panose="020B0403030403020204" pitchFamily="34" charset="0"/>
              </a:rPr>
              <a:t>Increment procediments de contractació que acceleraran l’execució de les inversions dins l’exercici de 2022</a:t>
            </a:r>
            <a:r>
              <a:rPr lang="es-ES" sz="1400" dirty="0" smtClean="0">
                <a:latin typeface="Source Sans Pro Light" panose="020B0403030403020204" pitchFamily="34" charset="0"/>
              </a:rPr>
              <a:t>.</a:t>
            </a:r>
            <a:endParaRPr lang="ca-ES" sz="1400" dirty="0" smtClean="0">
              <a:latin typeface="Source Sans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69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adroTexto 49"/>
          <p:cNvSpPr txBox="1"/>
          <p:nvPr/>
        </p:nvSpPr>
        <p:spPr>
          <a:xfrm>
            <a:off x="357535" y="45363"/>
            <a:ext cx="8329265" cy="81460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ca-ES" sz="2000" b="1" dirty="0" smtClean="0">
                <a:solidFill>
                  <a:srgbClr val="92D050"/>
                </a:solidFill>
                <a:latin typeface="Source Sans Pro Black"/>
                <a:cs typeface="Source Sans Pro Black"/>
              </a:rPr>
              <a:t>DISTRIBUCIÓ INVERSIONS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3393738"/>
              </p:ext>
            </p:extLst>
          </p:nvPr>
        </p:nvGraphicFramePr>
        <p:xfrm>
          <a:off x="593124" y="821328"/>
          <a:ext cx="7422292" cy="4155318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6003987"/>
                <a:gridCol w="1418305"/>
              </a:tblGrid>
              <a:tr h="1563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INVERSIONS SERVEIS SOCIALS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46.000,00 €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680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INVERSIONS MOBILITAT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</a:rPr>
                        <a:t>350.000,00 €</a:t>
                      </a:r>
                      <a:endParaRPr lang="ca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607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INVERSIONS PARCS I JARDINS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400.000,00 €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723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INVERSIONS MEDI AMBIENT I BENESTAR ANIMAL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88.000,00 €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570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INVERSIONS CULTURA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600.000,00 €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765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INVERSIONS </a:t>
                      </a:r>
                      <a:r>
                        <a:rPr lang="ca-ES" sz="1100" dirty="0" smtClean="0">
                          <a:effectLst/>
                        </a:rPr>
                        <a:t>EDUCACIÓ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200.000,00 €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698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INVERSIONS ESPORTS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300.000,00 €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563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INVERSIONS MANTENIMENT URBÀ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1.000.000,00 €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747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INVERSIONS SEGURETAT CIUTADANA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200.000,00 €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69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INVERSIONS PROMOCIÓ ECONÒMICA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100.000,00 €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625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INVERSIONS PARTICIPACIÓ CIUTADANA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1.000.000,00 €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656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INVERSIONS TECNOLOGIA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450.000,00 €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589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INVERSIONS </a:t>
                      </a:r>
                      <a:r>
                        <a:rPr lang="ca-ES" sz="1100" dirty="0" smtClean="0">
                          <a:effectLst/>
                        </a:rPr>
                        <a:t>LOGÍSTICA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300.000,00 €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704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INVERSIONS </a:t>
                      </a:r>
                      <a:r>
                        <a:rPr lang="ca-ES" sz="1100" dirty="0" smtClean="0">
                          <a:effectLst/>
                        </a:rPr>
                        <a:t>PRESIDÈNCIA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90.000,00 €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826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INVERSIONS OBRES I PROJECTES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800.000,00 €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826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 smtClean="0">
                          <a:effectLst/>
                        </a:rPr>
                        <a:t>OBRES ESCOLA LA MIRADA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3.200.000,00 €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826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 smtClean="0">
                          <a:effectLst/>
                        </a:rPr>
                        <a:t>INVERSIÓ MONESTIR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390.000,00 €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826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 smtClean="0">
                          <a:effectLst/>
                        </a:rPr>
                        <a:t>EXPROPIACIONS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2.500.000,00 €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826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 smtClean="0">
                          <a:effectLst/>
                        </a:rPr>
                        <a:t>DANYS PER OCUPACIÓ FINQUES A EXPROPIAR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143.840,55 €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826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 smtClean="0">
                          <a:effectLst/>
                        </a:rPr>
                        <a:t>COMPRA DE PATRIMONI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2.500.000,00 €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826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 smtClean="0">
                          <a:effectLst/>
                        </a:rPr>
                        <a:t>APLICACIONS INFORMÀTIQUES: COMPTABILITAT ANALÍTICA I GESTIÓ DE SUBVENCIONS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90.362,80 €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826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 smtClean="0">
                          <a:effectLst/>
                        </a:rPr>
                        <a:t>REG DE JARDINS DE LA ZONA CENTRE AMB REUTILITZACIÓ D'AIGÜES DE PLUJA I AIGUA DEL FREÀTIC.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60.000,00 €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826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i="1" dirty="0" smtClean="0">
                          <a:effectLst/>
                        </a:rPr>
                        <a:t>VI.</a:t>
                      </a:r>
                      <a:r>
                        <a:rPr lang="ca-ES" sz="1100" i="1" baseline="0" dirty="0" smtClean="0">
                          <a:effectLst/>
                        </a:rPr>
                        <a:t> </a:t>
                      </a:r>
                      <a:r>
                        <a:rPr lang="ca-ES" sz="1100" i="1" dirty="0" smtClean="0">
                          <a:effectLst/>
                        </a:rPr>
                        <a:t>Inversions Reals</a:t>
                      </a:r>
                      <a:endParaRPr lang="ca-ES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BDD29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 smtClean="0">
                          <a:effectLst/>
                        </a:rPr>
                        <a:t>14.808.203,35 €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rgbClr val="BDD29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57055"/>
              </p:ext>
            </p:extLst>
          </p:nvPr>
        </p:nvGraphicFramePr>
        <p:xfrm>
          <a:off x="593124" y="5122104"/>
          <a:ext cx="7422292" cy="1170788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6013622"/>
                <a:gridCol w="1408670"/>
              </a:tblGrid>
              <a:tr h="1927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 smtClean="0">
                          <a:effectLst/>
                        </a:rPr>
                        <a:t>TRANSFERÈNCIA PROMUSA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2.000.000,00 €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0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 smtClean="0">
                          <a:effectLst/>
                        </a:rPr>
                        <a:t>OBRES DE REHABILITACIÓ DEL CAN MONMANY</a:t>
                      </a:r>
                      <a:r>
                        <a:rPr lang="ca-ES" sz="1100" baseline="0" dirty="0" smtClean="0">
                          <a:effectLst/>
                        </a:rPr>
                        <a:t> -</a:t>
                      </a:r>
                      <a:r>
                        <a:rPr lang="ca-ES" sz="1100" dirty="0" smtClean="0">
                          <a:effectLst/>
                        </a:rPr>
                        <a:t> A EXECUTAR PER PART DE L'EMD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219.690,51 €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926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 smtClean="0">
                          <a:effectLst/>
                        </a:rPr>
                        <a:t>TRANSFERÈNCIA INVERSIONS TEATRE AUDITORI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40.000,00 €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954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 smtClean="0">
                          <a:effectLst/>
                        </a:rPr>
                        <a:t>TRANSFERÈNCIA INVERSIONS</a:t>
                      </a:r>
                      <a:r>
                        <a:rPr lang="ca-ES" sz="1100" baseline="0" dirty="0" smtClean="0">
                          <a:effectLst/>
                        </a:rPr>
                        <a:t> BIBLIOTEQUES </a:t>
                      </a:r>
                      <a:r>
                        <a:rPr lang="ca-ES" sz="1100" dirty="0" smtClean="0">
                          <a:effectLst/>
                        </a:rPr>
                        <a:t>A OAMCC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5.000,00 €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983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 smtClean="0">
                          <a:effectLst/>
                        </a:rPr>
                        <a:t>TRANSFERÈNCIA INVERSIONS A EPEL CUGAT.CAT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60.000,00 €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912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i="1" dirty="0" smtClean="0">
                          <a:effectLst/>
                        </a:rPr>
                        <a:t>VII.</a:t>
                      </a:r>
                      <a:r>
                        <a:rPr lang="ca-ES" sz="1100" i="1" baseline="0" dirty="0" smtClean="0">
                          <a:effectLst/>
                        </a:rPr>
                        <a:t> </a:t>
                      </a:r>
                      <a:r>
                        <a:rPr lang="ca-ES" sz="1100" i="1" dirty="0" smtClean="0">
                          <a:effectLst/>
                        </a:rPr>
                        <a:t>Transferències </a:t>
                      </a:r>
                      <a:r>
                        <a:rPr lang="ca-ES" sz="1100" i="1" dirty="0">
                          <a:effectLst/>
                        </a:rPr>
                        <a:t>de </a:t>
                      </a:r>
                      <a:r>
                        <a:rPr lang="ca-ES" sz="1100" i="1" dirty="0" smtClean="0">
                          <a:effectLst/>
                        </a:rPr>
                        <a:t>capital</a:t>
                      </a:r>
                      <a:endParaRPr lang="ca-ES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BDD29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</a:rPr>
                        <a:t>2.324.690,51 €</a:t>
                      </a:r>
                      <a:endParaRPr lang="ca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BDD29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2214931"/>
              </p:ext>
            </p:extLst>
          </p:nvPr>
        </p:nvGraphicFramePr>
        <p:xfrm>
          <a:off x="593124" y="405125"/>
          <a:ext cx="7422292" cy="27432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6005384"/>
                <a:gridCol w="1416908"/>
              </a:tblGrid>
              <a:tr h="256433">
                <a:tc>
                  <a:txBody>
                    <a:bodyPr/>
                    <a:lstStyle/>
                    <a:p>
                      <a:pPr algn="ctr"/>
                      <a:r>
                        <a:rPr lang="es-ES_tradnl" sz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PARTIDA</a:t>
                      </a:r>
                      <a:endParaRPr lang="ca-ES" sz="1200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IMPORT</a:t>
                      </a:r>
                      <a:endParaRPr lang="ca-ES" sz="1200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s-ES" sz="900" smtClean="0">
                <a:latin typeface="Source Sans Pro Light"/>
                <a:cs typeface="Source Sans Pro Light"/>
              </a:rPr>
              <a:t>PRESSUPOST 2022                                                  AJUNTAMENT DE SANT CUGAT 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23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97926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660399" y="401592"/>
            <a:ext cx="73105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400" b="1" dirty="0">
                <a:solidFill>
                  <a:srgbClr val="92D050"/>
                </a:solidFill>
                <a:latin typeface="Source Sans Pro Black"/>
                <a:cs typeface="Source Sans Pro Black"/>
              </a:rPr>
              <a:t>DISTRIBUCIÓ </a:t>
            </a:r>
            <a:r>
              <a:rPr lang="ca-ES" sz="2400" b="1" dirty="0" smtClean="0">
                <a:solidFill>
                  <a:srgbClr val="92D050"/>
                </a:solidFill>
                <a:latin typeface="Source Sans Pro Black"/>
                <a:cs typeface="Source Sans Pro Black"/>
              </a:rPr>
              <a:t>INVERSIONS</a:t>
            </a:r>
            <a:endParaRPr lang="ca-ES" sz="2400" b="1" dirty="0">
              <a:solidFill>
                <a:srgbClr val="92D050"/>
              </a:solidFill>
              <a:latin typeface="Source Sans Pro Black"/>
              <a:cs typeface="Source Sans Pro Black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9623804"/>
              </p:ext>
            </p:extLst>
          </p:nvPr>
        </p:nvGraphicFramePr>
        <p:xfrm>
          <a:off x="838350" y="1278559"/>
          <a:ext cx="7848450" cy="466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s-ES" sz="900" smtClean="0">
                <a:latin typeface="Source Sans Pro Light"/>
                <a:cs typeface="Source Sans Pro Light"/>
              </a:rPr>
              <a:t>PRESSUPOST 2022                                                  AJUNTAMENT DE SANT CUGAT 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  <p:sp>
        <p:nvSpPr>
          <p:cNvPr id="8" name="Marcador de número de diapositiva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24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1301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630193" y="286520"/>
            <a:ext cx="8329265" cy="81460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ca-ES" sz="2400" b="1" dirty="0" smtClean="0">
                <a:solidFill>
                  <a:srgbClr val="92D050"/>
                </a:solidFill>
                <a:latin typeface="Source Sans Pro Black"/>
                <a:cs typeface="Source Sans Pro Black"/>
              </a:rPr>
              <a:t>DISTRIBUCIÓ INVERSIONS </a:t>
            </a:r>
          </a:p>
          <a:p>
            <a:r>
              <a:rPr lang="ca-ES" sz="2400" dirty="0">
                <a:latin typeface="Source Sans Pro Light" panose="020B0403030403020204" pitchFamily="34" charset="0"/>
              </a:rPr>
              <a:t>p</a:t>
            </a:r>
            <a:r>
              <a:rPr lang="ca-ES" sz="2400" dirty="0" smtClean="0">
                <a:latin typeface="Source Sans Pro Light" panose="020B0403030403020204" pitchFamily="34" charset="0"/>
              </a:rPr>
              <a:t>er àmbits de gestió</a:t>
            </a:r>
            <a:endParaRPr lang="ca-ES" sz="2400" dirty="0">
              <a:latin typeface="Source Sans Pro Light" panose="020B0403030403020204" pitchFamily="34" charset="0"/>
            </a:endParaRPr>
          </a:p>
          <a:p>
            <a:endParaRPr lang="ca-ES" sz="2400" b="1" dirty="0" smtClean="0">
              <a:solidFill>
                <a:srgbClr val="FF0000"/>
              </a:solidFill>
              <a:latin typeface="Source Sans Pro Black"/>
              <a:cs typeface="Source Sans Pro Black"/>
            </a:endParaRP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7928037"/>
              </p:ext>
            </p:extLst>
          </p:nvPr>
        </p:nvGraphicFramePr>
        <p:xfrm>
          <a:off x="243826" y="1197227"/>
          <a:ext cx="8711513" cy="5172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8844060"/>
              </p:ext>
            </p:extLst>
          </p:nvPr>
        </p:nvGraphicFramePr>
        <p:xfrm>
          <a:off x="3599126" y="1432399"/>
          <a:ext cx="5231835" cy="2419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s-ES" sz="900" smtClean="0">
                <a:latin typeface="Source Sans Pro Light"/>
                <a:cs typeface="Source Sans Pro Light"/>
              </a:rPr>
              <a:t>PRESSUPOST 2022                                                  AJUNTAMENT DE SANT CUGAT 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25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6813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Graphic spid="10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26</a:t>
            </a:fld>
            <a:endParaRPr lang="es-E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s-ES" sz="900" smtClean="0">
                <a:latin typeface="Source Sans Pro Light"/>
                <a:cs typeface="Source Sans Pro Light"/>
              </a:rPr>
              <a:t>PRESSUPOST 2022                                                  AJUNTAMENT DE SANT CUGAT 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0093709"/>
              </p:ext>
            </p:extLst>
          </p:nvPr>
        </p:nvGraphicFramePr>
        <p:xfrm>
          <a:off x="457200" y="1240630"/>
          <a:ext cx="8550875" cy="4970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1463180" y="4485351"/>
            <a:ext cx="12356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200" b="1" dirty="0">
                <a:solidFill>
                  <a:schemeClr val="accent3"/>
                </a:solidFill>
              </a:rPr>
              <a:t> 14.898.693,79 € </a:t>
            </a:r>
          </a:p>
        </p:txBody>
      </p:sp>
      <p:sp>
        <p:nvSpPr>
          <p:cNvPr id="6" name="Rectángulo 5"/>
          <p:cNvSpPr/>
          <p:nvPr/>
        </p:nvSpPr>
        <p:spPr>
          <a:xfrm>
            <a:off x="2576654" y="4268301"/>
            <a:ext cx="12715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a-ES" sz="1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ca-ES" sz="1200" b="1" dirty="0">
                <a:solidFill>
                  <a:schemeClr val="accent3"/>
                </a:solidFill>
                <a:latin typeface="Calibri" panose="020F0502020204030204" pitchFamily="34" charset="0"/>
              </a:rPr>
              <a:t>22.001.062,63 € </a:t>
            </a:r>
            <a:endParaRPr lang="ca-ES" sz="1200" b="1" dirty="0">
              <a:solidFill>
                <a:schemeClr val="accent3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699822" y="4485351"/>
            <a:ext cx="12779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1200" b="1" dirty="0">
                <a:solidFill>
                  <a:schemeClr val="accent3"/>
                </a:solidFill>
                <a:latin typeface="Calibri" panose="020F0502020204030204" pitchFamily="34" charset="0"/>
              </a:rPr>
              <a:t> 17.132.893,86 € </a:t>
            </a:r>
            <a:endParaRPr lang="ca-ES" sz="1200" b="1" dirty="0">
              <a:solidFill>
                <a:schemeClr val="accent3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4737186" y="4216235"/>
            <a:ext cx="126989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1200" b="1" dirty="0">
                <a:solidFill>
                  <a:schemeClr val="accent3"/>
                </a:solidFill>
                <a:latin typeface="Calibri" panose="020F0502020204030204" pitchFamily="34" charset="0"/>
              </a:rPr>
              <a:t> 20.655.719,03 € </a:t>
            </a:r>
            <a:endParaRPr lang="ca-ES" sz="1200" b="1" dirty="0">
              <a:solidFill>
                <a:schemeClr val="accent3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6455259" y="1452552"/>
            <a:ext cx="2329484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ca-ES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ca-ES" sz="2400" b="1" dirty="0" smtClean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95.836.091,34 </a:t>
            </a:r>
            <a:r>
              <a:rPr lang="ca-ES" sz="24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€ </a:t>
            </a:r>
            <a:endParaRPr lang="ca-ES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81275"/>
              </p:ext>
            </p:extLst>
          </p:nvPr>
        </p:nvGraphicFramePr>
        <p:xfrm>
          <a:off x="1576764" y="1062681"/>
          <a:ext cx="3843733" cy="2852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4" name="Cerrar llave 43"/>
          <p:cNvSpPr/>
          <p:nvPr/>
        </p:nvSpPr>
        <p:spPr>
          <a:xfrm rot="5400000">
            <a:off x="3031145" y="4505813"/>
            <a:ext cx="144000" cy="2657624"/>
          </a:xfrm>
          <a:prstGeom prst="rightBrace">
            <a:avLst>
              <a:gd name="adj1" fmla="val 8333"/>
              <a:gd name="adj2" fmla="val 49715"/>
            </a:avLst>
          </a:prstGeom>
          <a:effectLst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5" name="CuadroTexto 44"/>
          <p:cNvSpPr txBox="1"/>
          <p:nvPr/>
        </p:nvSpPr>
        <p:spPr>
          <a:xfrm>
            <a:off x="2313043" y="5901999"/>
            <a:ext cx="1762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chemeClr val="accent3">
                    <a:lumMod val="75000"/>
                  </a:schemeClr>
                </a:solidFill>
              </a:rPr>
              <a:t>AJUNTAMENT</a:t>
            </a:r>
            <a:endParaRPr lang="ca-E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6" name="Rectángulo 45"/>
          <p:cNvSpPr/>
          <p:nvPr/>
        </p:nvSpPr>
        <p:spPr>
          <a:xfrm>
            <a:off x="485407" y="144243"/>
            <a:ext cx="63187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800" b="1" dirty="0">
                <a:solidFill>
                  <a:srgbClr val="92D050"/>
                </a:solidFill>
                <a:latin typeface="Source Sans Pro Black"/>
                <a:cs typeface="Source Sans Pro Black"/>
              </a:rPr>
              <a:t>INVERSIONS </a:t>
            </a:r>
            <a:r>
              <a:rPr lang="ca-ES" sz="2800" b="1" dirty="0" smtClean="0">
                <a:solidFill>
                  <a:srgbClr val="92D050"/>
                </a:solidFill>
                <a:latin typeface="Source Sans Pro Black"/>
                <a:cs typeface="Source Sans Pro Black"/>
              </a:rPr>
              <a:t>DE MANDAT (2020-2022)</a:t>
            </a:r>
          </a:p>
          <a:p>
            <a:r>
              <a:rPr lang="es-ES_tradnl" sz="2000" dirty="0" err="1" smtClean="0">
                <a:latin typeface="Source Sans Pro Light" panose="020B0403030403020204" pitchFamily="34" charset="0"/>
                <a:cs typeface="Source Sans Pro Black"/>
              </a:rPr>
              <a:t>amb</a:t>
            </a:r>
            <a:r>
              <a:rPr lang="es-ES_tradnl" sz="2000" dirty="0" smtClean="0">
                <a:latin typeface="Source Sans Pro Light" panose="020B0403030403020204" pitchFamily="34" charset="0"/>
                <a:cs typeface="Source Sans Pro Black"/>
              </a:rPr>
              <a:t> </a:t>
            </a:r>
            <a:r>
              <a:rPr lang="es-ES_tradnl" sz="2000" dirty="0" err="1">
                <a:latin typeface="Source Sans Pro Light" panose="020B0403030403020204" pitchFamily="34" charset="0"/>
                <a:cs typeface="Source Sans Pro Black"/>
              </a:rPr>
              <a:t>c</a:t>
            </a:r>
            <a:r>
              <a:rPr lang="es-ES_tradnl" sz="2000" dirty="0" err="1" smtClean="0">
                <a:latin typeface="Source Sans Pro Light" panose="020B0403030403020204" pitchFamily="34" charset="0"/>
                <a:cs typeface="Source Sans Pro Black"/>
              </a:rPr>
              <a:t>onsolidat</a:t>
            </a:r>
            <a:r>
              <a:rPr lang="es-ES_tradnl" sz="2000" dirty="0" smtClean="0">
                <a:latin typeface="Source Sans Pro Light" panose="020B0403030403020204" pitchFamily="34" charset="0"/>
                <a:cs typeface="Source Sans Pro Black"/>
              </a:rPr>
              <a:t> i </a:t>
            </a:r>
            <a:r>
              <a:rPr lang="es-ES_tradnl" sz="2000" dirty="0" err="1" smtClean="0">
                <a:latin typeface="Source Sans Pro Light" panose="020B0403030403020204" pitchFamily="34" charset="0"/>
                <a:cs typeface="Source Sans Pro Black"/>
              </a:rPr>
              <a:t>altres</a:t>
            </a:r>
            <a:r>
              <a:rPr lang="es-ES_tradnl" sz="2000" dirty="0" smtClean="0">
                <a:latin typeface="Source Sans Pro Light" panose="020B0403030403020204" pitchFamily="34" charset="0"/>
                <a:cs typeface="Source Sans Pro Black"/>
              </a:rPr>
              <a:t> </a:t>
            </a:r>
            <a:r>
              <a:rPr lang="es-ES_tradnl" sz="2000" dirty="0" err="1" smtClean="0">
                <a:latin typeface="Source Sans Pro Light" panose="020B0403030403020204" pitchFamily="34" charset="0"/>
                <a:cs typeface="Source Sans Pro Black"/>
              </a:rPr>
              <a:t>organismes</a:t>
            </a:r>
            <a:endParaRPr lang="ca-ES" sz="2000" dirty="0">
              <a:latin typeface="Source Sans Pro Light" panose="020B0403030403020204" pitchFamily="34" charset="0"/>
              <a:cs typeface="Source Sans Pro Black"/>
            </a:endParaRPr>
          </a:p>
        </p:txBody>
      </p:sp>
      <p:sp>
        <p:nvSpPr>
          <p:cNvPr id="47" name="Flecha izquierda 46"/>
          <p:cNvSpPr/>
          <p:nvPr/>
        </p:nvSpPr>
        <p:spPr>
          <a:xfrm rot="3120861">
            <a:off x="4487087" y="3838239"/>
            <a:ext cx="651667" cy="150031"/>
          </a:xfrm>
          <a:prstGeom prst="lef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graphicFrame>
        <p:nvGraphicFramePr>
          <p:cNvPr id="15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5523074"/>
              </p:ext>
            </p:extLst>
          </p:nvPr>
        </p:nvGraphicFramePr>
        <p:xfrm>
          <a:off x="5171394" y="1685926"/>
          <a:ext cx="1829481" cy="1621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94947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/>
      <p:bldP spid="6" grpId="0"/>
      <p:bldP spid="7" grpId="0"/>
      <p:bldP spid="8" grpId="0"/>
      <p:bldGraphic spid="10" grpId="0">
        <p:bldAsOne/>
      </p:bldGraphic>
      <p:bldP spid="44" grpId="0" animBg="1"/>
      <p:bldP spid="45" grpId="0"/>
      <p:bldP spid="4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0" y="0"/>
            <a:ext cx="9144000" cy="686986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Triángulo rectángulo 7"/>
          <p:cNvSpPr/>
          <p:nvPr/>
        </p:nvSpPr>
        <p:spPr>
          <a:xfrm rot="18900000" flipH="1">
            <a:off x="-2433749" y="994290"/>
            <a:ext cx="4867491" cy="4867491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71B206"/>
              </a:solidFill>
            </a:endParaRPr>
          </a:p>
        </p:txBody>
      </p:sp>
      <p:sp>
        <p:nvSpPr>
          <p:cNvPr id="9" name="Paralelogramo 7"/>
          <p:cNvSpPr/>
          <p:nvPr/>
        </p:nvSpPr>
        <p:spPr>
          <a:xfrm flipH="1">
            <a:off x="-1" y="-13806"/>
            <a:ext cx="9209806" cy="6885611"/>
          </a:xfrm>
          <a:custGeom>
            <a:avLst/>
            <a:gdLst>
              <a:gd name="connsiteX0" fmla="*/ 0 w 16446026"/>
              <a:gd name="connsiteY0" fmla="*/ 6858000 h 6858000"/>
              <a:gd name="connsiteX1" fmla="*/ 6849702 w 16446026"/>
              <a:gd name="connsiteY1" fmla="*/ 0 h 6858000"/>
              <a:gd name="connsiteX2" fmla="*/ 16446026 w 16446026"/>
              <a:gd name="connsiteY2" fmla="*/ 0 h 6858000"/>
              <a:gd name="connsiteX3" fmla="*/ 9596324 w 16446026"/>
              <a:gd name="connsiteY3" fmla="*/ 6858000 h 6858000"/>
              <a:gd name="connsiteX4" fmla="*/ 0 w 16446026"/>
              <a:gd name="connsiteY4" fmla="*/ 6858000 h 6858000"/>
              <a:gd name="connsiteX0" fmla="*/ 0 w 16446026"/>
              <a:gd name="connsiteY0" fmla="*/ 6871806 h 6871806"/>
              <a:gd name="connsiteX1" fmla="*/ 7236239 w 16446026"/>
              <a:gd name="connsiteY1" fmla="*/ 0 h 6871806"/>
              <a:gd name="connsiteX2" fmla="*/ 16446026 w 16446026"/>
              <a:gd name="connsiteY2" fmla="*/ 13806 h 6871806"/>
              <a:gd name="connsiteX3" fmla="*/ 9596324 w 16446026"/>
              <a:gd name="connsiteY3" fmla="*/ 6871806 h 6871806"/>
              <a:gd name="connsiteX4" fmla="*/ 0 w 16446026"/>
              <a:gd name="connsiteY4" fmla="*/ 6871806 h 6871806"/>
              <a:gd name="connsiteX0" fmla="*/ 0 w 9212275"/>
              <a:gd name="connsiteY0" fmla="*/ 6816583 h 6871806"/>
              <a:gd name="connsiteX1" fmla="*/ 2488 w 9212275"/>
              <a:gd name="connsiteY1" fmla="*/ 0 h 6871806"/>
              <a:gd name="connsiteX2" fmla="*/ 9212275 w 9212275"/>
              <a:gd name="connsiteY2" fmla="*/ 13806 h 6871806"/>
              <a:gd name="connsiteX3" fmla="*/ 2362573 w 9212275"/>
              <a:gd name="connsiteY3" fmla="*/ 6871806 h 6871806"/>
              <a:gd name="connsiteX4" fmla="*/ 0 w 9212275"/>
              <a:gd name="connsiteY4" fmla="*/ 6816583 h 6871806"/>
              <a:gd name="connsiteX0" fmla="*/ 25141 w 9209806"/>
              <a:gd name="connsiteY0" fmla="*/ 6885611 h 6885611"/>
              <a:gd name="connsiteX1" fmla="*/ 19 w 9209806"/>
              <a:gd name="connsiteY1" fmla="*/ 0 h 6885611"/>
              <a:gd name="connsiteX2" fmla="*/ 9209806 w 9209806"/>
              <a:gd name="connsiteY2" fmla="*/ 13806 h 6885611"/>
              <a:gd name="connsiteX3" fmla="*/ 2360104 w 9209806"/>
              <a:gd name="connsiteY3" fmla="*/ 6871806 h 6885611"/>
              <a:gd name="connsiteX4" fmla="*/ 25141 w 9209806"/>
              <a:gd name="connsiteY4" fmla="*/ 6885611 h 6885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09806" h="6885611">
                <a:moveTo>
                  <a:pt x="25141" y="6885611"/>
                </a:moveTo>
                <a:cubicBezTo>
                  <a:pt x="25970" y="4613417"/>
                  <a:pt x="-810" y="2272194"/>
                  <a:pt x="19" y="0"/>
                </a:cubicBezTo>
                <a:lnTo>
                  <a:pt x="9209806" y="13806"/>
                </a:lnTo>
                <a:lnTo>
                  <a:pt x="2360104" y="6871806"/>
                </a:lnTo>
                <a:lnTo>
                  <a:pt x="25141" y="6885611"/>
                </a:lnTo>
                <a:close/>
              </a:path>
            </a:pathLst>
          </a:custGeom>
          <a:solidFill>
            <a:srgbClr val="92D050"/>
          </a:solidFill>
          <a:ln w="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3077409" y="2988658"/>
            <a:ext cx="508415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FFFFFF"/>
                </a:solidFill>
                <a:latin typeface="Source Sans Pro Semibold"/>
                <a:cs typeface="Source Sans Pro Semibold"/>
              </a:rPr>
              <a:t>PRESSUPOST CONSOLIDAT</a:t>
            </a:r>
          </a:p>
          <a:p>
            <a:endParaRPr lang="es-ES" sz="2400" dirty="0"/>
          </a:p>
        </p:txBody>
      </p:sp>
      <p:sp>
        <p:nvSpPr>
          <p:cNvPr id="4" name="CuadroTexto 3"/>
          <p:cNvSpPr txBox="1"/>
          <p:nvPr/>
        </p:nvSpPr>
        <p:spPr>
          <a:xfrm>
            <a:off x="457199" y="2005263"/>
            <a:ext cx="2163011" cy="2800750"/>
          </a:xfrm>
          <a:prstGeom prst="rect">
            <a:avLst/>
          </a:prstGeom>
          <a:solidFill>
            <a:srgbClr val="92D050"/>
          </a:solidFill>
        </p:spPr>
        <p:txBody>
          <a:bodyPr wrap="none" lIns="0" tIns="0" rIns="0" bIns="0" rtlCol="0">
            <a:noAutofit/>
          </a:bodyPr>
          <a:lstStyle/>
          <a:p>
            <a:pPr algn="r"/>
            <a:r>
              <a:rPr lang="es-ES" sz="16000" dirty="0" smtClean="0">
                <a:solidFill>
                  <a:schemeClr val="bg1"/>
                </a:solidFill>
                <a:latin typeface="Source Sans Pro Black"/>
              </a:rPr>
              <a:t>5</a:t>
            </a:r>
            <a:endParaRPr lang="es-ES" sz="16000" dirty="0">
              <a:solidFill>
                <a:schemeClr val="bg1"/>
              </a:solidFill>
              <a:latin typeface="Source Sans Pro Black"/>
            </a:endParaRPr>
          </a:p>
        </p:txBody>
      </p:sp>
      <p:sp>
        <p:nvSpPr>
          <p:cNvPr id="2" name="Marcador de pie de página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s-ES" sz="900" smtClean="0">
                <a:latin typeface="Source Sans Pro Light"/>
                <a:cs typeface="Source Sans Pro Light"/>
              </a:rPr>
              <a:t>PRESSUPOST 2022                                                  AJUNTAMENT DE SANT CUGAT 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27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5741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adroTexto 49"/>
          <p:cNvSpPr txBox="1"/>
          <p:nvPr/>
        </p:nvSpPr>
        <p:spPr>
          <a:xfrm>
            <a:off x="291864" y="71448"/>
            <a:ext cx="8394936" cy="39811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fontAlgn="b"/>
            <a:r>
              <a:rPr lang="es-ES" b="1" dirty="0">
                <a:solidFill>
                  <a:srgbClr val="92D050"/>
                </a:solidFill>
                <a:latin typeface="Source Sans Pro Semibold" panose="020B0603030403020204" pitchFamily="34" charset="0"/>
              </a:rPr>
              <a:t>ESTAT DE CONSOLIDACIÓ PRESSUPOST GENERAL 2021</a:t>
            </a:r>
          </a:p>
          <a:p>
            <a:endParaRPr lang="es-ES" sz="2400" b="1" dirty="0" smtClean="0">
              <a:solidFill>
                <a:srgbClr val="FF0000"/>
              </a:solidFill>
              <a:latin typeface="Source Sans Pro Black"/>
              <a:cs typeface="Source Sans Pro Black"/>
            </a:endParaRPr>
          </a:p>
          <a:p>
            <a:endParaRPr lang="ca-ES" sz="2400" dirty="0" smtClean="0">
              <a:solidFill>
                <a:srgbClr val="71B206"/>
              </a:solidFill>
              <a:latin typeface="Source Sans Pro Black"/>
              <a:cs typeface="Source Sans Pro Black"/>
            </a:endParaRPr>
          </a:p>
          <a:p>
            <a:endParaRPr lang="ca-ES" sz="2400" dirty="0" smtClean="0">
              <a:solidFill>
                <a:srgbClr val="71B206"/>
              </a:solidFill>
              <a:latin typeface="Source Sans Pro Black"/>
              <a:cs typeface="Source Sans Pro Black"/>
            </a:endParaRPr>
          </a:p>
        </p:txBody>
      </p:sp>
      <p:sp>
        <p:nvSpPr>
          <p:cNvPr id="2" name="Marcador de pie de página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s-ES" sz="900" smtClean="0">
                <a:latin typeface="Source Sans Pro Light"/>
                <a:cs typeface="Source Sans Pro Light"/>
              </a:rPr>
              <a:t>PRESSUPOST 2022                                                  AJUNTAMENT DE SANT CUGAT 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28</a:t>
            </a:fld>
            <a:endParaRPr lang="es-ES" dirty="0"/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051597"/>
              </p:ext>
            </p:extLst>
          </p:nvPr>
        </p:nvGraphicFramePr>
        <p:xfrm>
          <a:off x="189471" y="395417"/>
          <a:ext cx="8773296" cy="287500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{F2DE63D5-997A-4646-A377-4702673A728D}</a:tableStyleId>
              </a:tblPr>
              <a:tblGrid>
                <a:gridCol w="1779372"/>
                <a:gridCol w="864973"/>
                <a:gridCol w="691979"/>
                <a:gridCol w="683740"/>
                <a:gridCol w="749643"/>
                <a:gridCol w="749644"/>
                <a:gridCol w="799070"/>
                <a:gridCol w="848497"/>
                <a:gridCol w="782595"/>
                <a:gridCol w="823783"/>
              </a:tblGrid>
              <a:tr h="205946">
                <a:tc gridSpan="10">
                  <a:txBody>
                    <a:bodyPr/>
                    <a:lstStyle/>
                    <a:p>
                      <a:pPr marL="2094230" marR="209296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1000" spc="-5" dirty="0" smtClean="0">
                          <a:effectLst/>
                        </a:rPr>
                        <a:t>ESTAT</a:t>
                      </a:r>
                      <a:r>
                        <a:rPr lang="ca-ES" sz="1000" spc="-10" dirty="0" smtClean="0">
                          <a:effectLst/>
                        </a:rPr>
                        <a:t> </a:t>
                      </a:r>
                      <a:r>
                        <a:rPr lang="ca-ES" sz="1000" spc="-5" dirty="0" smtClean="0">
                          <a:effectLst/>
                        </a:rPr>
                        <a:t>D'INGRESSOS</a:t>
                      </a:r>
                      <a:r>
                        <a:rPr lang="ca-ES" sz="1000" spc="-35" dirty="0" smtClean="0">
                          <a:effectLst/>
                        </a:rPr>
                        <a:t> </a:t>
                      </a:r>
                      <a:r>
                        <a:rPr lang="ca-ES" sz="1000" spc="-5" dirty="0" smtClean="0">
                          <a:effectLst/>
                        </a:rPr>
                        <a:t>CONSOLIDATS</a:t>
                      </a:r>
                      <a:r>
                        <a:rPr lang="ca-ES" sz="1000" spc="-35" dirty="0" smtClean="0">
                          <a:effectLst/>
                        </a:rPr>
                        <a:t> </a:t>
                      </a:r>
                      <a:r>
                        <a:rPr lang="ca-ES" sz="1000" dirty="0" smtClean="0">
                          <a:effectLst/>
                        </a:rPr>
                        <a:t>PRESSUPOST</a:t>
                      </a:r>
                      <a:r>
                        <a:rPr lang="ca-ES" sz="1000" spc="-10" dirty="0" smtClean="0">
                          <a:effectLst/>
                        </a:rPr>
                        <a:t> </a:t>
                      </a:r>
                      <a:r>
                        <a:rPr lang="ca-ES" sz="1000" dirty="0" smtClean="0">
                          <a:effectLst/>
                        </a:rPr>
                        <a:t>2022</a:t>
                      </a:r>
                      <a:endParaRPr lang="ca-E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</a:tr>
              <a:tr h="263611"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</a:p>
                    <a:p>
                      <a:pPr marL="423545" marR="417195" algn="ctr">
                        <a:lnSpc>
                          <a:spcPts val="45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Capítols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</a:p>
                    <a:p>
                      <a:pPr marL="110490" algn="ctr">
                        <a:lnSpc>
                          <a:spcPts val="45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Ajuntament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</a:p>
                    <a:p>
                      <a:pPr marL="110490" algn="ctr">
                        <a:lnSpc>
                          <a:spcPts val="45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IGEPESI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</a:p>
                    <a:p>
                      <a:pPr marL="158115" marR="151130" algn="ctr">
                        <a:lnSpc>
                          <a:spcPts val="45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PME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</a:p>
                    <a:p>
                      <a:pPr marL="99695" algn="ctr">
                        <a:lnSpc>
                          <a:spcPts val="45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OAMCCSC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</a:p>
                    <a:p>
                      <a:pPr marL="110490" algn="ctr">
                        <a:lnSpc>
                          <a:spcPts val="45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Cugat.cat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</a:p>
                    <a:p>
                      <a:pPr marL="116205" algn="ctr">
                        <a:lnSpc>
                          <a:spcPts val="45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PROMUSA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marL="105410" algn="ctr">
                        <a:lnSpc>
                          <a:spcPts val="68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spc="-10" dirty="0">
                          <a:effectLst/>
                        </a:rPr>
                        <a:t>Total</a:t>
                      </a:r>
                      <a:r>
                        <a:rPr lang="ca-ES" sz="800" spc="-15" dirty="0">
                          <a:effectLst/>
                        </a:rPr>
                        <a:t> </a:t>
                      </a:r>
                      <a:r>
                        <a:rPr lang="ca-ES" sz="800" spc="-5" dirty="0">
                          <a:effectLst/>
                        </a:rPr>
                        <a:t>agregat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marL="30480" marR="26035" algn="ctr">
                        <a:lnSpc>
                          <a:spcPts val="68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s-ES_tradnl" sz="80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Ajustaments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marL="114935" marR="115570" algn="ctr">
                        <a:lnSpc>
                          <a:spcPts val="68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Total</a:t>
                      </a:r>
                    </a:p>
                    <a:p>
                      <a:pPr marL="120015" marR="115570" algn="ctr">
                        <a:lnSpc>
                          <a:spcPts val="455"/>
                        </a:lnSpc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ca-ES" sz="800" dirty="0" smtClean="0">
                          <a:effectLst/>
                        </a:rPr>
                        <a:t>Consolidat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</a:tr>
              <a:tr h="181232">
                <a:tc>
                  <a:txBody>
                    <a:bodyPr/>
                    <a:lstStyle/>
                    <a:p>
                      <a:pPr marL="12700" algn="l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>
                          <a:effectLst/>
                        </a:rPr>
                        <a:t>1.</a:t>
                      </a:r>
                      <a:r>
                        <a:rPr lang="ca-ES" sz="800" spc="25">
                          <a:effectLst/>
                        </a:rPr>
                        <a:t> </a:t>
                      </a:r>
                      <a:r>
                        <a:rPr lang="ca-ES" sz="800">
                          <a:effectLst/>
                        </a:rPr>
                        <a:t>Ingressos</a:t>
                      </a:r>
                      <a:r>
                        <a:rPr lang="ca-ES" sz="800" spc="55">
                          <a:effectLst/>
                        </a:rPr>
                        <a:t> </a:t>
                      </a:r>
                      <a:r>
                        <a:rPr lang="ca-ES" sz="800">
                          <a:effectLst/>
                        </a:rPr>
                        <a:t>directes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398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84.054.101,30</a:t>
                      </a:r>
                      <a:r>
                        <a:rPr lang="ca-ES" sz="800" spc="6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84.054.101,30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84.054.101,30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2995">
                <a:tc>
                  <a:txBody>
                    <a:bodyPr/>
                    <a:lstStyle/>
                    <a:p>
                      <a:pPr marL="12700" algn="l">
                        <a:lnSpc>
                          <a:spcPts val="45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2.</a:t>
                      </a:r>
                      <a:r>
                        <a:rPr lang="ca-ES" sz="800" spc="3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Ingressos</a:t>
                      </a:r>
                      <a:r>
                        <a:rPr lang="ca-ES" sz="800" spc="6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indirectes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6365" algn="ctr">
                        <a:lnSpc>
                          <a:spcPts val="45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7.591.142,43</a:t>
                      </a:r>
                      <a:r>
                        <a:rPr lang="ca-ES" sz="800" spc="5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7.591.142,43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7.591.142,43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89470">
                <a:tc>
                  <a:txBody>
                    <a:bodyPr/>
                    <a:lstStyle/>
                    <a:p>
                      <a:pPr marL="12700" algn="l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3.</a:t>
                      </a:r>
                      <a:r>
                        <a:rPr lang="ca-ES" sz="800" spc="2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Taxes,</a:t>
                      </a:r>
                      <a:r>
                        <a:rPr lang="ca-ES" sz="800" spc="2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preus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públics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i</a:t>
                      </a:r>
                      <a:r>
                        <a:rPr lang="ca-ES" sz="800" spc="3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altres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ingressos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398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>
                          <a:effectLst/>
                        </a:rPr>
                        <a:t>10.885.609,35</a:t>
                      </a:r>
                      <a:r>
                        <a:rPr lang="ca-ES" sz="800" spc="60">
                          <a:effectLst/>
                        </a:rPr>
                        <a:t> </a:t>
                      </a:r>
                      <a:r>
                        <a:rPr lang="ca-ES" sz="800">
                          <a:effectLst/>
                        </a:rPr>
                        <a:t>€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1.846.092,27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912.790,70</a:t>
                      </a:r>
                      <a:r>
                        <a:rPr lang="ca-ES" sz="800" spc="3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275.350,38</a:t>
                      </a:r>
                      <a:r>
                        <a:rPr lang="ca-ES" sz="800" spc="3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21.601,00</a:t>
                      </a:r>
                      <a:r>
                        <a:rPr lang="ca-ES" sz="800" spc="3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13.941.443,70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 smtClean="0">
                          <a:solidFill>
                            <a:srgbClr val="DE3000"/>
                          </a:solidFill>
                          <a:effectLst/>
                        </a:rPr>
                        <a:t>- 197.162,56</a:t>
                      </a:r>
                      <a:r>
                        <a:rPr lang="ca-ES" sz="800" spc="35" dirty="0" smtClean="0">
                          <a:solidFill>
                            <a:srgbClr val="DE3000"/>
                          </a:solidFill>
                          <a:effectLst/>
                        </a:rPr>
                        <a:t> </a:t>
                      </a:r>
                      <a:r>
                        <a:rPr lang="ca-ES" sz="800" dirty="0">
                          <a:solidFill>
                            <a:srgbClr val="DE3000"/>
                          </a:solidFill>
                          <a:effectLst/>
                        </a:rPr>
                        <a:t>€</a:t>
                      </a:r>
                      <a:endParaRPr lang="ca-ES" sz="800" dirty="0">
                        <a:solidFill>
                          <a:srgbClr val="DE3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13.744.281,14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81232">
                <a:tc>
                  <a:txBody>
                    <a:bodyPr/>
                    <a:lstStyle/>
                    <a:p>
                      <a:pPr marL="12700" algn="l">
                        <a:lnSpc>
                          <a:spcPts val="45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4.</a:t>
                      </a:r>
                      <a:r>
                        <a:rPr lang="ca-ES" sz="800" spc="2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Subvencions</a:t>
                      </a:r>
                      <a:r>
                        <a:rPr lang="ca-ES" sz="800" spc="5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i</a:t>
                      </a:r>
                      <a:r>
                        <a:rPr lang="ca-ES" sz="800" spc="4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transferències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3980" algn="ctr">
                        <a:lnSpc>
                          <a:spcPts val="45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30.876.468,89</a:t>
                      </a:r>
                      <a:r>
                        <a:rPr lang="ca-ES" sz="800" spc="6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>
                          <a:effectLst/>
                        </a:rPr>
                        <a:t>801.791,54</a:t>
                      </a:r>
                      <a:r>
                        <a:rPr lang="ca-ES" sz="800" spc="35">
                          <a:effectLst/>
                        </a:rPr>
                        <a:t> </a:t>
                      </a:r>
                      <a:r>
                        <a:rPr lang="ca-ES" sz="800">
                          <a:effectLst/>
                        </a:rPr>
                        <a:t>€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5.584.123,24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>
                          <a:effectLst/>
                        </a:rPr>
                        <a:t>2.950.639,85</a:t>
                      </a:r>
                      <a:r>
                        <a:rPr lang="ca-ES" sz="800" spc="45">
                          <a:effectLst/>
                        </a:rPr>
                        <a:t> </a:t>
                      </a:r>
                      <a:r>
                        <a:rPr lang="ca-ES" sz="800">
                          <a:effectLst/>
                        </a:rPr>
                        <a:t>€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1.183.941,68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813.691,90</a:t>
                      </a:r>
                      <a:r>
                        <a:rPr lang="ca-ES" sz="800" spc="3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42.210.657,10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 smtClean="0">
                          <a:solidFill>
                            <a:srgbClr val="DE3000"/>
                          </a:solidFill>
                          <a:effectLst/>
                        </a:rPr>
                        <a:t>- 8.974.687,35</a:t>
                      </a:r>
                      <a:r>
                        <a:rPr lang="ca-ES" sz="800" spc="45" dirty="0" smtClean="0">
                          <a:solidFill>
                            <a:srgbClr val="DE3000"/>
                          </a:solidFill>
                          <a:effectLst/>
                        </a:rPr>
                        <a:t> </a:t>
                      </a:r>
                      <a:r>
                        <a:rPr lang="ca-ES" sz="800" dirty="0">
                          <a:solidFill>
                            <a:srgbClr val="DE3000"/>
                          </a:solidFill>
                          <a:effectLst/>
                        </a:rPr>
                        <a:t>€</a:t>
                      </a:r>
                      <a:endParaRPr lang="ca-ES" sz="800" dirty="0">
                        <a:solidFill>
                          <a:srgbClr val="DE3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33.235.969,75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2995">
                <a:tc>
                  <a:txBody>
                    <a:bodyPr/>
                    <a:lstStyle/>
                    <a:p>
                      <a:pPr marL="12700" algn="l">
                        <a:lnSpc>
                          <a:spcPts val="43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5.</a:t>
                      </a:r>
                      <a:r>
                        <a:rPr lang="ca-ES" sz="800" spc="4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Ingressos</a:t>
                      </a:r>
                      <a:r>
                        <a:rPr lang="ca-ES" sz="800" spc="7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patrimonials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6365" algn="ctr">
                        <a:lnSpc>
                          <a:spcPts val="43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1.076.600,00</a:t>
                      </a:r>
                      <a:r>
                        <a:rPr lang="ca-ES" sz="800" spc="5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3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50,00</a:t>
                      </a:r>
                      <a:r>
                        <a:rPr lang="ca-ES" sz="800" spc="1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3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100,00</a:t>
                      </a:r>
                      <a:r>
                        <a:rPr lang="ca-ES" sz="800" spc="2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3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>
                          <a:effectLst/>
                        </a:rPr>
                        <a:t>600,00</a:t>
                      </a:r>
                      <a:r>
                        <a:rPr lang="ca-ES" sz="800" spc="20">
                          <a:effectLst/>
                        </a:rPr>
                        <a:t> </a:t>
                      </a:r>
                      <a:r>
                        <a:rPr lang="ca-ES" sz="800">
                          <a:effectLst/>
                        </a:rPr>
                        <a:t>€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a-ES" sz="800">
                          <a:effectLst/>
                        </a:rPr>
                        <a:t> 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3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5.909.000,28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3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6.986.350,28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3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 smtClean="0">
                          <a:solidFill>
                            <a:srgbClr val="DE3000"/>
                          </a:solidFill>
                          <a:effectLst/>
                        </a:rPr>
                        <a:t>- 274.000,00</a:t>
                      </a:r>
                      <a:r>
                        <a:rPr lang="ca-ES" sz="800" spc="35" dirty="0" smtClean="0">
                          <a:solidFill>
                            <a:srgbClr val="DE3000"/>
                          </a:solidFill>
                          <a:effectLst/>
                        </a:rPr>
                        <a:t> </a:t>
                      </a:r>
                      <a:r>
                        <a:rPr lang="ca-ES" sz="800" dirty="0">
                          <a:solidFill>
                            <a:srgbClr val="DE3000"/>
                          </a:solidFill>
                          <a:effectLst/>
                        </a:rPr>
                        <a:t>€</a:t>
                      </a:r>
                      <a:endParaRPr lang="ca-ES" sz="800" dirty="0">
                        <a:solidFill>
                          <a:srgbClr val="DE3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3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6.712.350,28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72995">
                <a:tc>
                  <a:txBody>
                    <a:bodyPr/>
                    <a:lstStyle/>
                    <a:p>
                      <a:pPr marL="12700" algn="l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Operacions</a:t>
                      </a:r>
                      <a:r>
                        <a:rPr lang="ca-ES" sz="800" spc="-3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corrents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L="61595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134.483.921,97</a:t>
                      </a:r>
                      <a:r>
                        <a:rPr lang="ca-ES" sz="800" spc="6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801.841,54</a:t>
                      </a:r>
                      <a:r>
                        <a:rPr lang="ca-ES" sz="800" spc="3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7.430.315,51</a:t>
                      </a:r>
                      <a:r>
                        <a:rPr lang="ca-ES" sz="800" spc="4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3.864.030,55</a:t>
                      </a:r>
                      <a:r>
                        <a:rPr lang="ca-ES" sz="800" spc="4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1.459.292,06</a:t>
                      </a:r>
                      <a:r>
                        <a:rPr lang="ca-ES" sz="800" spc="4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6.744.293,18</a:t>
                      </a:r>
                      <a:r>
                        <a:rPr lang="ca-ES" sz="800" spc="4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154.783.694,81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ca-ES" sz="800" dirty="0" smtClean="0">
                          <a:solidFill>
                            <a:srgbClr val="DE3000"/>
                          </a:solidFill>
                          <a:effectLst/>
                        </a:rPr>
                        <a:t>- 9.445.849,91</a:t>
                      </a:r>
                      <a:r>
                        <a:rPr lang="ca-ES" sz="800" spc="40" dirty="0" smtClean="0">
                          <a:solidFill>
                            <a:srgbClr val="DE3000"/>
                          </a:solidFill>
                          <a:effectLst/>
                        </a:rPr>
                        <a:t> </a:t>
                      </a:r>
                      <a:r>
                        <a:rPr lang="ca-ES" sz="800" dirty="0">
                          <a:solidFill>
                            <a:srgbClr val="DE3000"/>
                          </a:solidFill>
                          <a:effectLst/>
                        </a:rPr>
                        <a:t>€</a:t>
                      </a:r>
                      <a:endParaRPr lang="ca-ES" sz="800" dirty="0">
                        <a:solidFill>
                          <a:srgbClr val="DE3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145.337.844,90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</a:tr>
              <a:tr h="164756">
                <a:tc>
                  <a:txBody>
                    <a:bodyPr/>
                    <a:lstStyle/>
                    <a:p>
                      <a:pPr marL="12700" algn="l">
                        <a:lnSpc>
                          <a:spcPts val="45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>
                          <a:effectLst/>
                        </a:rPr>
                        <a:t>6.</a:t>
                      </a:r>
                      <a:r>
                        <a:rPr lang="ca-ES" sz="800" spc="25">
                          <a:effectLst/>
                        </a:rPr>
                        <a:t> </a:t>
                      </a:r>
                      <a:r>
                        <a:rPr lang="ca-ES" sz="800">
                          <a:effectLst/>
                        </a:rPr>
                        <a:t>Inversions</a:t>
                      </a:r>
                      <a:r>
                        <a:rPr lang="ca-ES" sz="800" spc="50">
                          <a:effectLst/>
                        </a:rPr>
                        <a:t> </a:t>
                      </a:r>
                      <a:r>
                        <a:rPr lang="ca-ES" sz="800">
                          <a:effectLst/>
                        </a:rPr>
                        <a:t>reals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7.752.830,36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7.752.830,36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 smtClean="0">
                          <a:solidFill>
                            <a:srgbClr val="DE3000"/>
                          </a:solidFill>
                          <a:effectLst/>
                        </a:rPr>
                        <a:t>- 946.000,00</a:t>
                      </a:r>
                      <a:r>
                        <a:rPr lang="ca-ES" sz="800" spc="35" dirty="0" smtClean="0">
                          <a:solidFill>
                            <a:srgbClr val="DE3000"/>
                          </a:solidFill>
                          <a:effectLst/>
                        </a:rPr>
                        <a:t> </a:t>
                      </a:r>
                      <a:r>
                        <a:rPr lang="ca-ES" sz="800" dirty="0">
                          <a:solidFill>
                            <a:srgbClr val="DE3000"/>
                          </a:solidFill>
                          <a:effectLst/>
                        </a:rPr>
                        <a:t>€</a:t>
                      </a:r>
                      <a:endParaRPr lang="ca-ES" sz="800" dirty="0">
                        <a:solidFill>
                          <a:srgbClr val="DE3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6.806.830,36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81233">
                <a:tc>
                  <a:txBody>
                    <a:bodyPr/>
                    <a:lstStyle/>
                    <a:p>
                      <a:pPr marL="12700" algn="l">
                        <a:lnSpc>
                          <a:spcPts val="43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>
                          <a:effectLst/>
                        </a:rPr>
                        <a:t>7.</a:t>
                      </a:r>
                      <a:r>
                        <a:rPr lang="ca-ES" sz="800" spc="25">
                          <a:effectLst/>
                        </a:rPr>
                        <a:t> </a:t>
                      </a:r>
                      <a:r>
                        <a:rPr lang="ca-ES" sz="800">
                          <a:effectLst/>
                        </a:rPr>
                        <a:t>Transferències</a:t>
                      </a:r>
                      <a:r>
                        <a:rPr lang="ca-ES" sz="800" spc="60">
                          <a:effectLst/>
                        </a:rPr>
                        <a:t> </a:t>
                      </a:r>
                      <a:r>
                        <a:rPr lang="ca-ES" sz="800">
                          <a:effectLst/>
                        </a:rPr>
                        <a:t>de</a:t>
                      </a:r>
                      <a:r>
                        <a:rPr lang="ca-ES" sz="800" spc="45">
                          <a:effectLst/>
                        </a:rPr>
                        <a:t> </a:t>
                      </a:r>
                      <a:r>
                        <a:rPr lang="ca-ES" sz="800">
                          <a:effectLst/>
                        </a:rPr>
                        <a:t>capital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6365" algn="ctr">
                        <a:lnSpc>
                          <a:spcPts val="43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4.445.367,93</a:t>
                      </a:r>
                      <a:r>
                        <a:rPr lang="ca-ES" sz="800" spc="5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a-ES" sz="800">
                          <a:effectLst/>
                        </a:rPr>
                        <a:t> 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a-ES" sz="800">
                          <a:effectLst/>
                        </a:rPr>
                        <a:t> 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3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45.000,00</a:t>
                      </a:r>
                      <a:r>
                        <a:rPr lang="ca-ES" sz="800" spc="3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3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83.000,00</a:t>
                      </a:r>
                      <a:r>
                        <a:rPr lang="ca-ES" sz="800" spc="3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3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3.857.240,13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3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8.430.608,06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3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 smtClean="0">
                          <a:solidFill>
                            <a:srgbClr val="DE3000"/>
                          </a:solidFill>
                          <a:effectLst/>
                        </a:rPr>
                        <a:t>- 2.105.000,00</a:t>
                      </a:r>
                      <a:r>
                        <a:rPr lang="ca-ES" sz="800" spc="45" dirty="0" smtClean="0">
                          <a:solidFill>
                            <a:srgbClr val="DE3000"/>
                          </a:solidFill>
                          <a:effectLst/>
                        </a:rPr>
                        <a:t> </a:t>
                      </a:r>
                      <a:r>
                        <a:rPr lang="ca-ES" sz="800" dirty="0">
                          <a:solidFill>
                            <a:srgbClr val="DE3000"/>
                          </a:solidFill>
                          <a:effectLst/>
                        </a:rPr>
                        <a:t>€</a:t>
                      </a:r>
                      <a:endParaRPr lang="ca-ES" sz="800" dirty="0">
                        <a:solidFill>
                          <a:srgbClr val="DE3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3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6.325.608,06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81232">
                <a:tc>
                  <a:txBody>
                    <a:bodyPr/>
                    <a:lstStyle/>
                    <a:p>
                      <a:pPr marL="12700" algn="l">
                        <a:lnSpc>
                          <a:spcPts val="45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ca-ES" sz="800" spc="-5" dirty="0">
                          <a:effectLst/>
                        </a:rPr>
                        <a:t>Operacions</a:t>
                      </a:r>
                      <a:r>
                        <a:rPr lang="ca-ES" sz="800" spc="-4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de</a:t>
                      </a:r>
                      <a:r>
                        <a:rPr lang="ca-ES" sz="800" spc="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capital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L="126365" algn="ctr">
                        <a:lnSpc>
                          <a:spcPts val="45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4.445.367,93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0,00</a:t>
                      </a:r>
                      <a:r>
                        <a:rPr lang="ca-ES" sz="800" spc="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R="8255" algn="ctr">
                        <a:lnSpc>
                          <a:spcPts val="45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0,00</a:t>
                      </a:r>
                      <a:r>
                        <a:rPr lang="ca-ES" sz="800" spc="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45.000,00</a:t>
                      </a:r>
                      <a:r>
                        <a:rPr lang="ca-ES" sz="800" spc="2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83.000,00</a:t>
                      </a:r>
                      <a:r>
                        <a:rPr lang="ca-ES" sz="800" spc="2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11.610.070,49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16.183.438,42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ca-ES" sz="800" dirty="0" smtClean="0">
                          <a:solidFill>
                            <a:srgbClr val="DE3000"/>
                          </a:solidFill>
                          <a:effectLst/>
                        </a:rPr>
                        <a:t>- 3.051.000,00</a:t>
                      </a:r>
                      <a:r>
                        <a:rPr lang="ca-ES" sz="800" spc="40" dirty="0" smtClean="0">
                          <a:solidFill>
                            <a:srgbClr val="DE3000"/>
                          </a:solidFill>
                          <a:effectLst/>
                        </a:rPr>
                        <a:t> </a:t>
                      </a:r>
                      <a:r>
                        <a:rPr lang="ca-ES" sz="800" dirty="0">
                          <a:solidFill>
                            <a:srgbClr val="DE3000"/>
                          </a:solidFill>
                          <a:effectLst/>
                        </a:rPr>
                        <a:t>€</a:t>
                      </a:r>
                      <a:endParaRPr lang="ca-ES" sz="800" dirty="0">
                        <a:solidFill>
                          <a:srgbClr val="DE3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13.132.438,42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</a:tr>
              <a:tr h="189470">
                <a:tc>
                  <a:txBody>
                    <a:bodyPr/>
                    <a:lstStyle/>
                    <a:p>
                      <a:pPr marL="12700" algn="l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>
                          <a:effectLst/>
                        </a:rPr>
                        <a:t>8.</a:t>
                      </a:r>
                      <a:r>
                        <a:rPr lang="ca-ES" sz="800" spc="5">
                          <a:effectLst/>
                        </a:rPr>
                        <a:t> </a:t>
                      </a:r>
                      <a:r>
                        <a:rPr lang="ca-ES" sz="800">
                          <a:effectLst/>
                        </a:rPr>
                        <a:t>Actius</a:t>
                      </a:r>
                      <a:r>
                        <a:rPr lang="ca-ES" sz="800" spc="35">
                          <a:effectLst/>
                        </a:rPr>
                        <a:t> </a:t>
                      </a:r>
                      <a:r>
                        <a:rPr lang="ca-ES" sz="800">
                          <a:effectLst/>
                        </a:rPr>
                        <a:t>financers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a-ES" sz="800">
                          <a:effectLst/>
                        </a:rPr>
                        <a:t> 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4.200,00</a:t>
                      </a:r>
                      <a:r>
                        <a:rPr lang="ca-ES" sz="800" spc="2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945.107,44</a:t>
                      </a:r>
                      <a:r>
                        <a:rPr lang="ca-ES" sz="800" spc="3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949.307,44</a:t>
                      </a:r>
                      <a:r>
                        <a:rPr lang="ca-ES" sz="800" spc="3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solidFill>
                            <a:srgbClr val="DE3000"/>
                          </a:solidFill>
                          <a:effectLst/>
                        </a:rPr>
                        <a:t> </a:t>
                      </a:r>
                      <a:endParaRPr lang="ca-ES" sz="800" dirty="0">
                        <a:solidFill>
                          <a:srgbClr val="DE3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949.307,44</a:t>
                      </a:r>
                      <a:r>
                        <a:rPr lang="ca-ES" sz="800" spc="3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89471">
                <a:tc>
                  <a:txBody>
                    <a:bodyPr/>
                    <a:lstStyle/>
                    <a:p>
                      <a:pPr marL="12700" algn="l">
                        <a:lnSpc>
                          <a:spcPts val="42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9.</a:t>
                      </a:r>
                      <a:r>
                        <a:rPr lang="ca-ES" sz="800" spc="25" dirty="0">
                          <a:effectLst/>
                        </a:rPr>
                        <a:t> </a:t>
                      </a:r>
                      <a:r>
                        <a:rPr lang="ca-ES" sz="800" dirty="0" smtClean="0">
                          <a:effectLst/>
                        </a:rPr>
                        <a:t>Passius</a:t>
                      </a:r>
                      <a:r>
                        <a:rPr lang="ca-ES" sz="800" spc="55" dirty="0" smtClean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financers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3980" algn="ctr">
                        <a:lnSpc>
                          <a:spcPts val="42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>
                          <a:effectLst/>
                        </a:rPr>
                        <a:t>12.687.525,93</a:t>
                      </a:r>
                      <a:r>
                        <a:rPr lang="ca-ES" sz="800" spc="60">
                          <a:effectLst/>
                        </a:rPr>
                        <a:t> </a:t>
                      </a:r>
                      <a:r>
                        <a:rPr lang="ca-ES" sz="800">
                          <a:effectLst/>
                        </a:rPr>
                        <a:t>€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a-ES" sz="800">
                          <a:effectLst/>
                        </a:rPr>
                        <a:t> 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a-ES" sz="800">
                          <a:effectLst/>
                        </a:rPr>
                        <a:t> 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a-ES" sz="800">
                          <a:effectLst/>
                        </a:rPr>
                        <a:t> 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2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2.269.710,04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2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14.957.235,97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solidFill>
                            <a:srgbClr val="DE3000"/>
                          </a:solidFill>
                          <a:effectLst/>
                        </a:rPr>
                        <a:t> </a:t>
                      </a:r>
                      <a:endParaRPr lang="ca-ES" sz="800" dirty="0">
                        <a:solidFill>
                          <a:srgbClr val="DE3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2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14.957.235,97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89470">
                <a:tc>
                  <a:txBody>
                    <a:bodyPr/>
                    <a:lstStyle/>
                    <a:p>
                      <a:pPr marL="12700" algn="l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Operacions</a:t>
                      </a:r>
                      <a:r>
                        <a:rPr lang="ca-ES" sz="800" spc="2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financeres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L="9398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12.687.525,93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0,00</a:t>
                      </a:r>
                      <a:r>
                        <a:rPr lang="ca-ES" sz="800" spc="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R="8255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0,00</a:t>
                      </a:r>
                      <a:r>
                        <a:rPr lang="ca-ES" sz="800" spc="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4.200,00</a:t>
                      </a:r>
                      <a:r>
                        <a:rPr lang="ca-ES" sz="800" spc="2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R="8255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0,00</a:t>
                      </a:r>
                      <a:r>
                        <a:rPr lang="ca-ES" sz="800" spc="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3.214.817,48</a:t>
                      </a:r>
                      <a:r>
                        <a:rPr lang="ca-ES" sz="800" spc="4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15.906.543,41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R="8255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solidFill>
                            <a:srgbClr val="DE3000"/>
                          </a:solidFill>
                          <a:effectLst/>
                        </a:rPr>
                        <a:t>0,00</a:t>
                      </a:r>
                      <a:r>
                        <a:rPr lang="ca-ES" sz="800" spc="5" dirty="0">
                          <a:solidFill>
                            <a:srgbClr val="DE3000"/>
                          </a:solidFill>
                          <a:effectLst/>
                        </a:rPr>
                        <a:t> </a:t>
                      </a:r>
                      <a:r>
                        <a:rPr lang="ca-ES" sz="800" dirty="0">
                          <a:solidFill>
                            <a:srgbClr val="DE3000"/>
                          </a:solidFill>
                          <a:effectLst/>
                        </a:rPr>
                        <a:t>€</a:t>
                      </a:r>
                      <a:endParaRPr lang="ca-ES" sz="800" dirty="0">
                        <a:solidFill>
                          <a:srgbClr val="DE3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15.906.543,41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</a:tr>
              <a:tr h="238897">
                <a:tc>
                  <a:txBody>
                    <a:bodyPr/>
                    <a:lstStyle/>
                    <a:p>
                      <a:pPr marL="1270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TOTAL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marL="61595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151.616.815,83</a:t>
                      </a:r>
                      <a:r>
                        <a:rPr lang="ca-ES" sz="800" spc="6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801.841,54</a:t>
                      </a:r>
                      <a:r>
                        <a:rPr lang="ca-ES" sz="800" spc="3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7.430.315,51</a:t>
                      </a:r>
                      <a:r>
                        <a:rPr lang="ca-ES" sz="800" spc="4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3.913.230,55</a:t>
                      </a:r>
                      <a:r>
                        <a:rPr lang="ca-ES" sz="800" spc="4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1.542.292,06</a:t>
                      </a:r>
                      <a:r>
                        <a:rPr lang="ca-ES" sz="800" spc="4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21.569.181,15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186.873.676,64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 smtClean="0">
                          <a:solidFill>
                            <a:srgbClr val="DE3000"/>
                          </a:solidFill>
                          <a:effectLst/>
                        </a:rPr>
                        <a:t>- 12.496.849,91</a:t>
                      </a:r>
                      <a:r>
                        <a:rPr lang="ca-ES" sz="800" spc="45" dirty="0" smtClean="0">
                          <a:solidFill>
                            <a:srgbClr val="DE3000"/>
                          </a:solidFill>
                          <a:effectLst/>
                        </a:rPr>
                        <a:t> </a:t>
                      </a:r>
                      <a:r>
                        <a:rPr lang="ca-ES" sz="800" dirty="0">
                          <a:solidFill>
                            <a:srgbClr val="DE3000"/>
                          </a:solidFill>
                          <a:effectLst/>
                        </a:rPr>
                        <a:t>€</a:t>
                      </a:r>
                      <a:endParaRPr lang="ca-ES" sz="800" dirty="0">
                        <a:solidFill>
                          <a:srgbClr val="DE3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800" dirty="0">
                          <a:effectLst/>
                        </a:rPr>
                        <a:t>174.376.826,73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360954"/>
              </p:ext>
            </p:extLst>
          </p:nvPr>
        </p:nvGraphicFramePr>
        <p:xfrm>
          <a:off x="189471" y="3375166"/>
          <a:ext cx="8798010" cy="260407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{F2DE63D5-997A-4646-A377-4702673A728D}</a:tableStyleId>
              </a:tblPr>
              <a:tblGrid>
                <a:gridCol w="1689793"/>
                <a:gridCol w="852114"/>
                <a:gridCol w="658640"/>
                <a:gridCol w="737882"/>
                <a:gridCol w="737882"/>
                <a:gridCol w="737882"/>
                <a:gridCol w="790367"/>
                <a:gridCol w="852114"/>
                <a:gridCol w="790367"/>
                <a:gridCol w="950969"/>
              </a:tblGrid>
              <a:tr h="180070">
                <a:tc gridSpan="10">
                  <a:txBody>
                    <a:bodyPr/>
                    <a:lstStyle/>
                    <a:p>
                      <a:pPr marL="2099310" marR="2092960" indent="0" algn="ctr">
                        <a:lnSpc>
                          <a:spcPts val="45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1000" spc="-5" dirty="0" smtClean="0">
                          <a:effectLst/>
                        </a:rPr>
                        <a:t>ESTAT</a:t>
                      </a:r>
                      <a:r>
                        <a:rPr lang="ca-ES" sz="1000" spc="-10" dirty="0" smtClean="0">
                          <a:effectLst/>
                        </a:rPr>
                        <a:t> </a:t>
                      </a:r>
                      <a:r>
                        <a:rPr lang="ca-ES" sz="1000" spc="-5" dirty="0" smtClean="0">
                          <a:effectLst/>
                        </a:rPr>
                        <a:t>DE</a:t>
                      </a:r>
                      <a:r>
                        <a:rPr lang="ca-ES" sz="1000" spc="5" dirty="0" smtClean="0">
                          <a:effectLst/>
                        </a:rPr>
                        <a:t> </a:t>
                      </a:r>
                      <a:r>
                        <a:rPr lang="ca-ES" sz="1000" spc="-5" dirty="0" smtClean="0">
                          <a:effectLst/>
                        </a:rPr>
                        <a:t>DESPESES</a:t>
                      </a:r>
                      <a:r>
                        <a:rPr lang="ca-ES" sz="1000" spc="-30" dirty="0" smtClean="0">
                          <a:effectLst/>
                        </a:rPr>
                        <a:t> </a:t>
                      </a:r>
                      <a:r>
                        <a:rPr lang="ca-ES" sz="1000" spc="-5" dirty="0" smtClean="0">
                          <a:effectLst/>
                        </a:rPr>
                        <a:t>CONSOLIDADES</a:t>
                      </a:r>
                      <a:r>
                        <a:rPr lang="ca-ES" sz="1000" spc="-35" dirty="0" smtClean="0">
                          <a:effectLst/>
                        </a:rPr>
                        <a:t> </a:t>
                      </a:r>
                      <a:r>
                        <a:rPr lang="ca-ES" sz="1000" dirty="0" smtClean="0">
                          <a:effectLst/>
                        </a:rPr>
                        <a:t>PRESSUPOST</a:t>
                      </a:r>
                      <a:r>
                        <a:rPr lang="ca-ES" sz="1000" spc="-5" dirty="0" smtClean="0">
                          <a:effectLst/>
                        </a:rPr>
                        <a:t> </a:t>
                      </a:r>
                      <a:r>
                        <a:rPr lang="ca-ES" sz="1000" dirty="0" smtClean="0">
                          <a:effectLst/>
                        </a:rPr>
                        <a:t>2022</a:t>
                      </a:r>
                      <a:endParaRPr lang="ca-E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a-ES"/>
                    </a:p>
                  </a:txBody>
                  <a:tcPr/>
                </a:tc>
              </a:tr>
              <a:tr h="342308"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</a:p>
                    <a:p>
                      <a:pPr marL="423545" marR="417195" indent="0" algn="ctr">
                        <a:lnSpc>
                          <a:spcPts val="45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Capítols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</a:p>
                    <a:p>
                      <a:pPr marL="110490" indent="0" algn="ctr">
                        <a:lnSpc>
                          <a:spcPts val="45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Ajuntament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</a:p>
                    <a:p>
                      <a:pPr marL="110490" indent="0" algn="ctr">
                        <a:lnSpc>
                          <a:spcPts val="45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IGEPESI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</a:p>
                    <a:p>
                      <a:pPr marL="158115" marR="151130" indent="0" algn="ctr">
                        <a:lnSpc>
                          <a:spcPts val="45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PME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</a:p>
                    <a:p>
                      <a:pPr marL="99695" indent="0" algn="ctr">
                        <a:lnSpc>
                          <a:spcPts val="45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OAMCCSC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</a:p>
                    <a:p>
                      <a:pPr marL="110490" indent="0" algn="ctr">
                        <a:lnSpc>
                          <a:spcPts val="45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Cugat.cat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</a:p>
                    <a:p>
                      <a:pPr marL="116205" indent="0" algn="ctr">
                        <a:lnSpc>
                          <a:spcPts val="45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PROMUSA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marL="105410" indent="0" algn="ctr">
                        <a:lnSpc>
                          <a:spcPts val="68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spc="-10" dirty="0">
                          <a:effectLst/>
                        </a:rPr>
                        <a:t>Total</a:t>
                      </a:r>
                      <a:r>
                        <a:rPr lang="ca-ES" sz="800" spc="-15" dirty="0">
                          <a:effectLst/>
                        </a:rPr>
                        <a:t> </a:t>
                      </a:r>
                      <a:r>
                        <a:rPr lang="ca-ES" sz="800" spc="-5" dirty="0">
                          <a:effectLst/>
                        </a:rPr>
                        <a:t>agregat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marL="30480" marR="26035" indent="0" algn="ctr">
                        <a:lnSpc>
                          <a:spcPts val="68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 smtClean="0">
                          <a:effectLst/>
                        </a:rPr>
                        <a:t>Ajustaments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marL="114935" marR="115570" indent="0" algn="ctr">
                        <a:lnSpc>
                          <a:spcPts val="68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Total</a:t>
                      </a:r>
                    </a:p>
                    <a:p>
                      <a:pPr marL="120015" marR="115570" indent="0" algn="ctr">
                        <a:lnSpc>
                          <a:spcPts val="455"/>
                        </a:lnSpc>
                        <a:spcBef>
                          <a:spcPts val="9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consolidat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</a:tr>
              <a:tr h="159041">
                <a:tc>
                  <a:txBody>
                    <a:bodyPr/>
                    <a:lstStyle/>
                    <a:p>
                      <a:pPr marL="12700" indent="0" algn="l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1.</a:t>
                      </a:r>
                      <a:r>
                        <a:rPr lang="ca-ES" sz="800" spc="2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Despeses</a:t>
                      </a:r>
                      <a:r>
                        <a:rPr lang="ca-ES" sz="800" spc="6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de</a:t>
                      </a:r>
                      <a:r>
                        <a:rPr lang="ca-ES" sz="800" spc="4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personal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9525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43.158.996,19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699.807,42</a:t>
                      </a:r>
                      <a:r>
                        <a:rPr lang="ca-ES" sz="800" spc="3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5.378.845,62</a:t>
                      </a:r>
                      <a:r>
                        <a:rPr lang="ca-ES" sz="800" spc="45">
                          <a:effectLst/>
                        </a:rPr>
                        <a:t> </a:t>
                      </a:r>
                      <a:r>
                        <a:rPr lang="ca-ES" sz="800">
                          <a:effectLst/>
                        </a:rPr>
                        <a:t>€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1.825.508,45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1.121.974,80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1.973.224,07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54.158.356,55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54.158.356,55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54038">
                <a:tc>
                  <a:txBody>
                    <a:bodyPr/>
                    <a:lstStyle/>
                    <a:p>
                      <a:pPr marL="12700" indent="0" algn="l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2.</a:t>
                      </a:r>
                      <a:r>
                        <a:rPr lang="ca-ES" sz="800" spc="1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Béns</a:t>
                      </a:r>
                      <a:r>
                        <a:rPr lang="ca-ES" sz="800" spc="3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corrents</a:t>
                      </a:r>
                      <a:r>
                        <a:rPr lang="ca-ES" sz="800" spc="4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i</a:t>
                      </a:r>
                      <a:r>
                        <a:rPr lang="ca-ES" sz="800" spc="2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serveis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9525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42.976.282,91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56.834,12</a:t>
                      </a:r>
                      <a:r>
                        <a:rPr lang="ca-ES" sz="800" spc="30">
                          <a:effectLst/>
                        </a:rPr>
                        <a:t> </a:t>
                      </a:r>
                      <a:r>
                        <a:rPr lang="ca-ES" sz="800">
                          <a:effectLst/>
                        </a:rPr>
                        <a:t>€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1.836.116,89</a:t>
                      </a:r>
                      <a:r>
                        <a:rPr lang="ca-ES" sz="800" spc="45">
                          <a:effectLst/>
                        </a:rPr>
                        <a:t> </a:t>
                      </a:r>
                      <a:r>
                        <a:rPr lang="ca-ES" sz="800">
                          <a:effectLst/>
                        </a:rPr>
                        <a:t>€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2.033.522,10</a:t>
                      </a:r>
                      <a:r>
                        <a:rPr lang="ca-ES" sz="800" spc="45">
                          <a:effectLst/>
                        </a:rPr>
                        <a:t> </a:t>
                      </a:r>
                      <a:r>
                        <a:rPr lang="ca-ES" sz="800">
                          <a:effectLst/>
                        </a:rPr>
                        <a:t>€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359.717,26</a:t>
                      </a:r>
                      <a:r>
                        <a:rPr lang="ca-ES" sz="800" spc="3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10.238.020,75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57.500.494,03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 smtClean="0">
                          <a:solidFill>
                            <a:srgbClr val="DE3000"/>
                          </a:solidFill>
                          <a:effectLst/>
                        </a:rPr>
                        <a:t>- 471.162,56</a:t>
                      </a:r>
                      <a:r>
                        <a:rPr lang="ca-ES" sz="800" spc="35" dirty="0" smtClean="0">
                          <a:solidFill>
                            <a:srgbClr val="DE3000"/>
                          </a:solidFill>
                          <a:effectLst/>
                        </a:rPr>
                        <a:t> </a:t>
                      </a:r>
                      <a:r>
                        <a:rPr lang="ca-ES" sz="800" dirty="0">
                          <a:solidFill>
                            <a:srgbClr val="DE3000"/>
                          </a:solidFill>
                          <a:effectLst/>
                        </a:rPr>
                        <a:t>€</a:t>
                      </a:r>
                      <a:endParaRPr lang="ca-ES" sz="800" dirty="0">
                        <a:solidFill>
                          <a:srgbClr val="DE3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57.029.331,47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59041">
                <a:tc>
                  <a:txBody>
                    <a:bodyPr/>
                    <a:lstStyle/>
                    <a:p>
                      <a:pPr marL="12700" indent="0" algn="l">
                        <a:lnSpc>
                          <a:spcPts val="45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3.</a:t>
                      </a:r>
                      <a:r>
                        <a:rPr lang="ca-ES" sz="800" spc="3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Despeses</a:t>
                      </a:r>
                      <a:r>
                        <a:rPr lang="ca-ES" sz="800" spc="7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financeres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775.019,79</a:t>
                      </a:r>
                      <a:r>
                        <a:rPr lang="ca-ES" sz="800" spc="35">
                          <a:effectLst/>
                        </a:rPr>
                        <a:t> </a:t>
                      </a:r>
                      <a:r>
                        <a:rPr lang="ca-ES" sz="800">
                          <a:effectLst/>
                        </a:rPr>
                        <a:t>€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200,00</a:t>
                      </a:r>
                      <a:r>
                        <a:rPr lang="ca-ES" sz="800" spc="20">
                          <a:effectLst/>
                        </a:rPr>
                        <a:t> </a:t>
                      </a:r>
                      <a:r>
                        <a:rPr lang="ca-ES" sz="800">
                          <a:effectLst/>
                        </a:rPr>
                        <a:t>€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3.100,00</a:t>
                      </a:r>
                      <a:r>
                        <a:rPr lang="ca-ES" sz="800" spc="25">
                          <a:effectLst/>
                        </a:rPr>
                        <a:t> </a:t>
                      </a:r>
                      <a:r>
                        <a:rPr lang="ca-ES" sz="800">
                          <a:effectLst/>
                        </a:rPr>
                        <a:t>€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2.500,00</a:t>
                      </a:r>
                      <a:r>
                        <a:rPr lang="ca-ES" sz="800" spc="25">
                          <a:effectLst/>
                        </a:rPr>
                        <a:t> </a:t>
                      </a:r>
                      <a:r>
                        <a:rPr lang="ca-ES" sz="800">
                          <a:effectLst/>
                        </a:rPr>
                        <a:t>€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600,00</a:t>
                      </a:r>
                      <a:r>
                        <a:rPr lang="ca-ES" sz="800" spc="2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993.202,55</a:t>
                      </a:r>
                      <a:r>
                        <a:rPr lang="ca-ES" sz="800" spc="3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1.774.622,34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solidFill>
                            <a:srgbClr val="DE3000"/>
                          </a:solidFill>
                          <a:effectLst/>
                        </a:rPr>
                        <a:t> </a:t>
                      </a:r>
                      <a:endParaRPr lang="ca-ES" sz="800" dirty="0">
                        <a:solidFill>
                          <a:srgbClr val="DE3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1.774.622,34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59041">
                <a:tc>
                  <a:txBody>
                    <a:bodyPr/>
                    <a:lstStyle/>
                    <a:p>
                      <a:pPr marL="12700" indent="0" algn="l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4.</a:t>
                      </a:r>
                      <a:r>
                        <a:rPr lang="ca-ES" sz="800" spc="2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Subvencions</a:t>
                      </a:r>
                      <a:r>
                        <a:rPr lang="ca-ES" sz="800" spc="5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i</a:t>
                      </a:r>
                      <a:r>
                        <a:rPr lang="ca-ES" sz="800" spc="4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transferències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9525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37.068.189,55</a:t>
                      </a:r>
                      <a:r>
                        <a:rPr lang="ca-ES" sz="800" spc="50">
                          <a:effectLst/>
                        </a:rPr>
                        <a:t> </a:t>
                      </a:r>
                      <a:r>
                        <a:rPr lang="ca-ES" sz="800">
                          <a:effectLst/>
                        </a:rPr>
                        <a:t>€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45.000,00</a:t>
                      </a:r>
                      <a:r>
                        <a:rPr lang="ca-ES" sz="800" spc="30">
                          <a:effectLst/>
                        </a:rPr>
                        <a:t> </a:t>
                      </a:r>
                      <a:r>
                        <a:rPr lang="ca-ES" sz="800">
                          <a:effectLst/>
                        </a:rPr>
                        <a:t>€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212.253,00</a:t>
                      </a:r>
                      <a:r>
                        <a:rPr lang="ca-ES" sz="800" spc="3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2.500,00</a:t>
                      </a:r>
                      <a:r>
                        <a:rPr lang="ca-ES" sz="800" spc="25">
                          <a:effectLst/>
                        </a:rPr>
                        <a:t> </a:t>
                      </a:r>
                      <a:r>
                        <a:rPr lang="ca-ES" sz="800">
                          <a:effectLst/>
                        </a:rPr>
                        <a:t>€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 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37.327.942,55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 smtClean="0">
                          <a:solidFill>
                            <a:srgbClr val="DE3000"/>
                          </a:solidFill>
                          <a:effectLst/>
                        </a:rPr>
                        <a:t>- 8.974.687,35</a:t>
                      </a:r>
                      <a:r>
                        <a:rPr lang="ca-ES" sz="800" spc="45" dirty="0" smtClean="0">
                          <a:solidFill>
                            <a:srgbClr val="DE3000"/>
                          </a:solidFill>
                          <a:effectLst/>
                        </a:rPr>
                        <a:t> </a:t>
                      </a:r>
                      <a:r>
                        <a:rPr lang="ca-ES" sz="800" dirty="0">
                          <a:solidFill>
                            <a:srgbClr val="DE3000"/>
                          </a:solidFill>
                          <a:effectLst/>
                        </a:rPr>
                        <a:t>€</a:t>
                      </a:r>
                      <a:endParaRPr lang="ca-ES" sz="800" dirty="0">
                        <a:solidFill>
                          <a:srgbClr val="DE3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28.353.255,20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59041">
                <a:tc>
                  <a:txBody>
                    <a:bodyPr/>
                    <a:lstStyle/>
                    <a:p>
                      <a:pPr marL="12700" indent="0" algn="l">
                        <a:lnSpc>
                          <a:spcPts val="42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5. Fons</a:t>
                      </a:r>
                      <a:r>
                        <a:rPr lang="ca-ES" sz="800" spc="3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de</a:t>
                      </a:r>
                      <a:r>
                        <a:rPr lang="ca-ES" sz="800" spc="1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contingència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2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50.000,00</a:t>
                      </a:r>
                      <a:r>
                        <a:rPr lang="ca-ES" sz="800" spc="30">
                          <a:effectLst/>
                        </a:rPr>
                        <a:t> </a:t>
                      </a:r>
                      <a:r>
                        <a:rPr lang="ca-ES" sz="800">
                          <a:effectLst/>
                        </a:rPr>
                        <a:t>€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 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 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 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 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2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50.000,00</a:t>
                      </a:r>
                      <a:r>
                        <a:rPr lang="ca-ES" sz="800" spc="30">
                          <a:effectLst/>
                        </a:rPr>
                        <a:t> </a:t>
                      </a:r>
                      <a:r>
                        <a:rPr lang="ca-ES" sz="800">
                          <a:effectLst/>
                        </a:rPr>
                        <a:t>€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solidFill>
                            <a:srgbClr val="DE3000"/>
                          </a:solidFill>
                          <a:effectLst/>
                        </a:rPr>
                        <a:t> </a:t>
                      </a:r>
                      <a:endParaRPr lang="ca-ES" sz="800" dirty="0">
                        <a:solidFill>
                          <a:srgbClr val="DE3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2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50.000,00</a:t>
                      </a:r>
                      <a:r>
                        <a:rPr lang="ca-ES" sz="800" spc="3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48772">
                <a:tc>
                  <a:txBody>
                    <a:bodyPr/>
                    <a:lstStyle/>
                    <a:p>
                      <a:pPr marL="12700" indent="0" algn="l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Operacions</a:t>
                      </a:r>
                      <a:r>
                        <a:rPr lang="ca-ES" sz="800" spc="-3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corrents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525" indent="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124.028.488,44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801.841,54</a:t>
                      </a:r>
                      <a:r>
                        <a:rPr lang="ca-ES" sz="800" spc="3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7.430.315,51</a:t>
                      </a:r>
                      <a:r>
                        <a:rPr lang="ca-ES" sz="800" spc="4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3.864.030,55</a:t>
                      </a:r>
                      <a:r>
                        <a:rPr lang="ca-ES" sz="800" spc="4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1.482.292,06</a:t>
                      </a:r>
                      <a:r>
                        <a:rPr lang="ca-ES" sz="800" spc="4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13.204.447,37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150.811.415,47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 smtClean="0">
                          <a:solidFill>
                            <a:srgbClr val="DE3000"/>
                          </a:solidFill>
                          <a:effectLst/>
                        </a:rPr>
                        <a:t>- 9.445.849,91</a:t>
                      </a:r>
                      <a:r>
                        <a:rPr lang="ca-ES" sz="800" spc="40" dirty="0" smtClean="0">
                          <a:solidFill>
                            <a:srgbClr val="DE3000"/>
                          </a:solidFill>
                          <a:effectLst/>
                        </a:rPr>
                        <a:t> </a:t>
                      </a:r>
                      <a:r>
                        <a:rPr lang="ca-ES" sz="800" dirty="0">
                          <a:solidFill>
                            <a:srgbClr val="DE3000"/>
                          </a:solidFill>
                          <a:effectLst/>
                        </a:rPr>
                        <a:t>€</a:t>
                      </a:r>
                      <a:endParaRPr lang="ca-ES" sz="800" dirty="0">
                        <a:solidFill>
                          <a:srgbClr val="DE3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141.365.565,56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</a:tr>
              <a:tr h="159041">
                <a:tc>
                  <a:txBody>
                    <a:bodyPr/>
                    <a:lstStyle/>
                    <a:p>
                      <a:pPr marL="12700" indent="0" algn="l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6.</a:t>
                      </a:r>
                      <a:r>
                        <a:rPr lang="ca-ES" sz="800" spc="2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Inversions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reals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9525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14.808.203,35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45.000,00</a:t>
                      </a:r>
                      <a:r>
                        <a:rPr lang="ca-ES" sz="800" spc="3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60.000,00</a:t>
                      </a:r>
                      <a:r>
                        <a:rPr lang="ca-ES" sz="800" spc="3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7.191.900,15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22.105.103,50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 smtClean="0">
                          <a:solidFill>
                            <a:srgbClr val="DE3000"/>
                          </a:solidFill>
                          <a:effectLst/>
                        </a:rPr>
                        <a:t>- 946.000,00</a:t>
                      </a:r>
                      <a:r>
                        <a:rPr lang="ca-ES" sz="800" spc="35" dirty="0" smtClean="0">
                          <a:solidFill>
                            <a:srgbClr val="DE3000"/>
                          </a:solidFill>
                          <a:effectLst/>
                        </a:rPr>
                        <a:t> </a:t>
                      </a:r>
                      <a:r>
                        <a:rPr lang="ca-ES" sz="800" dirty="0">
                          <a:solidFill>
                            <a:srgbClr val="DE3000"/>
                          </a:solidFill>
                          <a:effectLst/>
                        </a:rPr>
                        <a:t>€</a:t>
                      </a:r>
                      <a:endParaRPr lang="ca-ES" sz="800" dirty="0">
                        <a:solidFill>
                          <a:srgbClr val="DE3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21.159.103,50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59041">
                <a:tc>
                  <a:txBody>
                    <a:bodyPr/>
                    <a:lstStyle/>
                    <a:p>
                      <a:pPr marL="12700" indent="0" algn="l">
                        <a:lnSpc>
                          <a:spcPts val="43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7.</a:t>
                      </a:r>
                      <a:r>
                        <a:rPr lang="ca-ES" sz="800" spc="2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Transferències</a:t>
                      </a:r>
                      <a:r>
                        <a:rPr lang="ca-ES" sz="800" spc="6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de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capital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9525" indent="0" algn="ctr">
                        <a:lnSpc>
                          <a:spcPts val="43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2.324.690,51</a:t>
                      </a:r>
                      <a:r>
                        <a:rPr lang="ca-ES" sz="800" spc="45">
                          <a:effectLst/>
                        </a:rPr>
                        <a:t> </a:t>
                      </a:r>
                      <a:r>
                        <a:rPr lang="ca-ES" sz="800">
                          <a:effectLst/>
                        </a:rPr>
                        <a:t>€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 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 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 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 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3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2.324.690,51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3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 smtClean="0">
                          <a:solidFill>
                            <a:srgbClr val="DE3000"/>
                          </a:solidFill>
                          <a:effectLst/>
                        </a:rPr>
                        <a:t>- 2.105.000,00</a:t>
                      </a:r>
                      <a:r>
                        <a:rPr lang="ca-ES" sz="800" spc="45" dirty="0" smtClean="0">
                          <a:solidFill>
                            <a:srgbClr val="DE3000"/>
                          </a:solidFill>
                          <a:effectLst/>
                        </a:rPr>
                        <a:t> </a:t>
                      </a:r>
                      <a:r>
                        <a:rPr lang="ca-ES" sz="800" dirty="0">
                          <a:solidFill>
                            <a:srgbClr val="DE3000"/>
                          </a:solidFill>
                          <a:effectLst/>
                        </a:rPr>
                        <a:t>€</a:t>
                      </a:r>
                      <a:endParaRPr lang="ca-ES" sz="800" dirty="0">
                        <a:solidFill>
                          <a:srgbClr val="DE3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3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219.690,51</a:t>
                      </a:r>
                      <a:r>
                        <a:rPr lang="ca-ES" sz="800" spc="3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48772">
                <a:tc>
                  <a:txBody>
                    <a:bodyPr/>
                    <a:lstStyle/>
                    <a:p>
                      <a:pPr marL="12700" indent="0" algn="l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spc="-5" dirty="0">
                          <a:effectLst/>
                        </a:rPr>
                        <a:t>Operacions</a:t>
                      </a:r>
                      <a:r>
                        <a:rPr lang="ca-ES" sz="800" spc="-4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de</a:t>
                      </a:r>
                      <a:r>
                        <a:rPr lang="ca-ES" sz="800" spc="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capital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525" indent="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17.132.893,86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0,00</a:t>
                      </a:r>
                      <a:r>
                        <a:rPr lang="ca-ES" sz="800" spc="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255" indent="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0,00</a:t>
                      </a:r>
                      <a:r>
                        <a:rPr lang="ca-ES" sz="800" spc="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45.000,00</a:t>
                      </a:r>
                      <a:r>
                        <a:rPr lang="ca-ES" sz="800" spc="2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60.000,00</a:t>
                      </a:r>
                      <a:r>
                        <a:rPr lang="ca-ES" sz="800" spc="2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7.191.900,15</a:t>
                      </a:r>
                      <a:r>
                        <a:rPr lang="ca-ES" sz="800" spc="4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24.429.794,01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 smtClean="0">
                          <a:solidFill>
                            <a:srgbClr val="DE3000"/>
                          </a:solidFill>
                          <a:effectLst/>
                        </a:rPr>
                        <a:t>- 3.051.000,00</a:t>
                      </a:r>
                      <a:r>
                        <a:rPr lang="ca-ES" sz="800" spc="40" dirty="0" smtClean="0">
                          <a:solidFill>
                            <a:srgbClr val="DE3000"/>
                          </a:solidFill>
                          <a:effectLst/>
                        </a:rPr>
                        <a:t> </a:t>
                      </a:r>
                      <a:r>
                        <a:rPr lang="ca-ES" sz="800" dirty="0">
                          <a:solidFill>
                            <a:srgbClr val="DE3000"/>
                          </a:solidFill>
                          <a:effectLst/>
                        </a:rPr>
                        <a:t>€</a:t>
                      </a:r>
                      <a:endParaRPr lang="ca-ES" sz="800" dirty="0">
                        <a:solidFill>
                          <a:srgbClr val="DE3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21.378.794,01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</a:tr>
              <a:tr h="159041">
                <a:tc>
                  <a:txBody>
                    <a:bodyPr/>
                    <a:lstStyle/>
                    <a:p>
                      <a:pPr marL="12700" indent="0" algn="l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8.</a:t>
                      </a:r>
                      <a:r>
                        <a:rPr lang="ca-ES" sz="800" spc="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Actius</a:t>
                      </a:r>
                      <a:r>
                        <a:rPr lang="ca-ES" sz="800" spc="3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financers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 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 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 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4.200,00</a:t>
                      </a:r>
                      <a:r>
                        <a:rPr lang="ca-ES" sz="800" spc="25">
                          <a:effectLst/>
                        </a:rPr>
                        <a:t> </a:t>
                      </a:r>
                      <a:r>
                        <a:rPr lang="ca-ES" sz="800">
                          <a:effectLst/>
                        </a:rPr>
                        <a:t>€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 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 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4.200,00</a:t>
                      </a:r>
                      <a:r>
                        <a:rPr lang="ca-ES" sz="800" spc="2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solidFill>
                            <a:srgbClr val="DE3000"/>
                          </a:solidFill>
                          <a:effectLst/>
                        </a:rPr>
                        <a:t> </a:t>
                      </a:r>
                      <a:endParaRPr lang="ca-ES" sz="800" dirty="0">
                        <a:solidFill>
                          <a:srgbClr val="DE3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4.200,00</a:t>
                      </a:r>
                      <a:r>
                        <a:rPr lang="ca-ES" sz="800" spc="2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59041">
                <a:tc>
                  <a:txBody>
                    <a:bodyPr/>
                    <a:lstStyle/>
                    <a:p>
                      <a:pPr marL="12700" indent="0" algn="l">
                        <a:lnSpc>
                          <a:spcPts val="43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9.</a:t>
                      </a:r>
                      <a:r>
                        <a:rPr lang="ca-ES" sz="800" spc="25" dirty="0">
                          <a:effectLst/>
                        </a:rPr>
                        <a:t> </a:t>
                      </a:r>
                      <a:r>
                        <a:rPr lang="ca-ES" sz="800" dirty="0" err="1">
                          <a:effectLst/>
                        </a:rPr>
                        <a:t>Passus</a:t>
                      </a:r>
                      <a:r>
                        <a:rPr lang="ca-ES" sz="800" spc="5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financers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9525" indent="0" algn="ctr">
                        <a:lnSpc>
                          <a:spcPts val="43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10.455.433,53</a:t>
                      </a:r>
                      <a:r>
                        <a:rPr lang="ca-ES" sz="800" spc="50">
                          <a:effectLst/>
                        </a:rPr>
                        <a:t> </a:t>
                      </a:r>
                      <a:r>
                        <a:rPr lang="ca-ES" sz="800">
                          <a:effectLst/>
                        </a:rPr>
                        <a:t>€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 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 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 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 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 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3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>
                          <a:effectLst/>
                        </a:rPr>
                        <a:t>10.455.433,53</a:t>
                      </a:r>
                      <a:r>
                        <a:rPr lang="ca-ES" sz="800" spc="50">
                          <a:effectLst/>
                        </a:rPr>
                        <a:t> </a:t>
                      </a:r>
                      <a:r>
                        <a:rPr lang="ca-ES" sz="800">
                          <a:effectLst/>
                        </a:rPr>
                        <a:t>€</a:t>
                      </a:r>
                      <a:endParaRPr lang="ca-E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685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solidFill>
                            <a:srgbClr val="DE3000"/>
                          </a:solidFill>
                          <a:effectLst/>
                        </a:rPr>
                        <a:t> </a:t>
                      </a:r>
                      <a:endParaRPr lang="ca-ES" sz="800" dirty="0">
                        <a:solidFill>
                          <a:srgbClr val="DE3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3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10.455.433,53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42190">
                <a:tc>
                  <a:txBody>
                    <a:bodyPr/>
                    <a:lstStyle/>
                    <a:p>
                      <a:pPr marL="12700" indent="0" algn="l">
                        <a:lnSpc>
                          <a:spcPts val="43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Operacions</a:t>
                      </a:r>
                      <a:r>
                        <a:rPr lang="ca-ES" sz="800" spc="2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financeres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525" indent="0" algn="ctr">
                        <a:lnSpc>
                          <a:spcPts val="43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10.455.433,53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3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0,00</a:t>
                      </a:r>
                      <a:r>
                        <a:rPr lang="ca-ES" sz="800" spc="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255" indent="0" algn="ctr">
                        <a:lnSpc>
                          <a:spcPts val="43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0,00</a:t>
                      </a:r>
                      <a:r>
                        <a:rPr lang="ca-ES" sz="800" spc="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3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4.200,00</a:t>
                      </a:r>
                      <a:r>
                        <a:rPr lang="ca-ES" sz="800" spc="2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255" indent="0" algn="ctr">
                        <a:lnSpc>
                          <a:spcPts val="43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0,00</a:t>
                      </a:r>
                      <a:r>
                        <a:rPr lang="ca-ES" sz="800" spc="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255" indent="0" algn="ctr">
                        <a:lnSpc>
                          <a:spcPts val="43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0,00</a:t>
                      </a:r>
                      <a:r>
                        <a:rPr lang="ca-ES" sz="800" spc="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3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10.459.633,53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255" indent="0" algn="ctr">
                        <a:lnSpc>
                          <a:spcPts val="43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solidFill>
                            <a:srgbClr val="DE3000"/>
                          </a:solidFill>
                          <a:effectLst/>
                        </a:rPr>
                        <a:t>0,00</a:t>
                      </a:r>
                      <a:r>
                        <a:rPr lang="ca-ES" sz="800" spc="5" dirty="0">
                          <a:solidFill>
                            <a:srgbClr val="DE3000"/>
                          </a:solidFill>
                          <a:effectLst/>
                        </a:rPr>
                        <a:t> </a:t>
                      </a:r>
                      <a:r>
                        <a:rPr lang="ca-ES" sz="800" dirty="0">
                          <a:solidFill>
                            <a:srgbClr val="DE3000"/>
                          </a:solidFill>
                          <a:effectLst/>
                        </a:rPr>
                        <a:t>€</a:t>
                      </a:r>
                      <a:endParaRPr lang="ca-ES" sz="800" dirty="0">
                        <a:solidFill>
                          <a:srgbClr val="DE3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3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10.459.633,53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2EBD1"/>
                    </a:solidFill>
                  </a:tcPr>
                </a:tc>
              </a:tr>
              <a:tr h="215593">
                <a:tc>
                  <a:txBody>
                    <a:bodyPr/>
                    <a:lstStyle/>
                    <a:p>
                      <a:pPr marL="12700" indent="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TOTAL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525" indent="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151.616.815,83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801.841,54</a:t>
                      </a:r>
                      <a:r>
                        <a:rPr lang="ca-ES" sz="800" spc="3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7.430.315,51</a:t>
                      </a:r>
                      <a:r>
                        <a:rPr lang="ca-ES" sz="800" spc="4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3.913.230,55</a:t>
                      </a:r>
                      <a:r>
                        <a:rPr lang="ca-ES" sz="800" spc="4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1.542.292,06</a:t>
                      </a:r>
                      <a:r>
                        <a:rPr lang="ca-ES" sz="800" spc="4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20.396.347,52</a:t>
                      </a:r>
                      <a:r>
                        <a:rPr lang="ca-ES" sz="800" spc="45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185.700.843,01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 smtClean="0">
                          <a:solidFill>
                            <a:srgbClr val="DE3000"/>
                          </a:solidFill>
                          <a:effectLst/>
                        </a:rPr>
                        <a:t>- 12.496.849,91</a:t>
                      </a:r>
                      <a:r>
                        <a:rPr lang="ca-ES" sz="800" spc="45" dirty="0" smtClean="0">
                          <a:solidFill>
                            <a:srgbClr val="DE3000"/>
                          </a:solidFill>
                          <a:effectLst/>
                        </a:rPr>
                        <a:t> </a:t>
                      </a:r>
                      <a:r>
                        <a:rPr lang="ca-ES" sz="800" dirty="0">
                          <a:solidFill>
                            <a:srgbClr val="DE3000"/>
                          </a:solidFill>
                          <a:effectLst/>
                        </a:rPr>
                        <a:t>€</a:t>
                      </a:r>
                      <a:endParaRPr lang="ca-ES" sz="800" dirty="0">
                        <a:solidFill>
                          <a:srgbClr val="DE3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890" indent="0" algn="ctr">
                        <a:lnSpc>
                          <a:spcPts val="45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ca-ES" sz="800" dirty="0">
                          <a:effectLst/>
                        </a:rPr>
                        <a:t>173.203.993,10</a:t>
                      </a:r>
                      <a:r>
                        <a:rPr lang="ca-ES" sz="800" spc="50" dirty="0">
                          <a:effectLst/>
                        </a:rPr>
                        <a:t> </a:t>
                      </a:r>
                      <a:r>
                        <a:rPr lang="ca-ES" sz="800" dirty="0">
                          <a:effectLst/>
                        </a:rPr>
                        <a:t>€</a:t>
                      </a:r>
                      <a:endParaRPr lang="ca-E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0DFB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1276"/>
              </p:ext>
            </p:extLst>
          </p:nvPr>
        </p:nvGraphicFramePr>
        <p:xfrm>
          <a:off x="214182" y="6049518"/>
          <a:ext cx="8748584" cy="23655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{F5AB1C69-6EDB-4FF4-983F-18BD219EF322}</a:tableStyleId>
              </a:tblPr>
              <a:tblGrid>
                <a:gridCol w="1672283"/>
                <a:gridCol w="840259"/>
                <a:gridCol w="667265"/>
                <a:gridCol w="733168"/>
                <a:gridCol w="757881"/>
                <a:gridCol w="733167"/>
                <a:gridCol w="790833"/>
                <a:gridCol w="856735"/>
                <a:gridCol w="766119"/>
                <a:gridCol w="930874"/>
              </a:tblGrid>
              <a:tr h="236551">
                <a:tc>
                  <a:txBody>
                    <a:bodyPr/>
                    <a:lstStyle/>
                    <a:p>
                      <a:pPr marL="1270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1000" dirty="0">
                          <a:effectLst/>
                        </a:rPr>
                        <a:t>SUPERÀVIT</a:t>
                      </a:r>
                      <a:endParaRPr lang="ca-E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8890" algn="ctr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1000" dirty="0">
                          <a:effectLst/>
                        </a:rPr>
                        <a:t>0,00</a:t>
                      </a:r>
                      <a:r>
                        <a:rPr lang="ca-ES" sz="1000" spc="5" dirty="0">
                          <a:effectLst/>
                        </a:rPr>
                        <a:t> </a:t>
                      </a:r>
                      <a:r>
                        <a:rPr lang="ca-ES" sz="1000" dirty="0">
                          <a:effectLst/>
                        </a:rPr>
                        <a:t>€</a:t>
                      </a:r>
                      <a:endParaRPr lang="ca-E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34950" algn="l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1000" dirty="0">
                          <a:effectLst/>
                        </a:rPr>
                        <a:t>0,00</a:t>
                      </a:r>
                      <a:r>
                        <a:rPr lang="ca-ES" sz="1000" spc="10" dirty="0">
                          <a:effectLst/>
                        </a:rPr>
                        <a:t> </a:t>
                      </a:r>
                      <a:r>
                        <a:rPr lang="ca-ES" sz="1000" dirty="0">
                          <a:effectLst/>
                        </a:rPr>
                        <a:t>€</a:t>
                      </a:r>
                      <a:endParaRPr lang="ca-E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83845" algn="l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1000" dirty="0" smtClean="0">
                          <a:effectLst/>
                        </a:rPr>
                        <a:t>0,00</a:t>
                      </a:r>
                      <a:r>
                        <a:rPr lang="ca-ES" sz="1000" spc="10" dirty="0" smtClean="0">
                          <a:effectLst/>
                        </a:rPr>
                        <a:t> </a:t>
                      </a:r>
                      <a:r>
                        <a:rPr lang="ca-ES" sz="1000" dirty="0">
                          <a:effectLst/>
                        </a:rPr>
                        <a:t>€</a:t>
                      </a:r>
                      <a:endParaRPr lang="ca-E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83845" algn="l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1000" dirty="0">
                          <a:effectLst/>
                        </a:rPr>
                        <a:t>0,00</a:t>
                      </a:r>
                      <a:r>
                        <a:rPr lang="ca-ES" sz="1000" spc="10" dirty="0">
                          <a:effectLst/>
                        </a:rPr>
                        <a:t> </a:t>
                      </a:r>
                      <a:r>
                        <a:rPr lang="ca-ES" sz="1000" dirty="0">
                          <a:effectLst/>
                        </a:rPr>
                        <a:t>€</a:t>
                      </a:r>
                      <a:endParaRPr lang="ca-E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83845" algn="l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1000" dirty="0">
                          <a:effectLst/>
                        </a:rPr>
                        <a:t>0,00</a:t>
                      </a:r>
                      <a:r>
                        <a:rPr lang="ca-ES" sz="1000" spc="10" dirty="0">
                          <a:effectLst/>
                        </a:rPr>
                        <a:t> </a:t>
                      </a:r>
                      <a:r>
                        <a:rPr lang="ca-ES" sz="1000" dirty="0">
                          <a:effectLst/>
                        </a:rPr>
                        <a:t>€</a:t>
                      </a:r>
                      <a:endParaRPr lang="ca-E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8900" algn="l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</a:rPr>
                        <a:t>1.172.833,63</a:t>
                      </a:r>
                      <a:r>
                        <a:rPr lang="ca-ES" sz="900" spc="50" dirty="0">
                          <a:effectLst/>
                        </a:rPr>
                        <a:t> </a:t>
                      </a:r>
                      <a:r>
                        <a:rPr lang="ca-ES" sz="900" dirty="0">
                          <a:effectLst/>
                        </a:rPr>
                        <a:t>€</a:t>
                      </a:r>
                      <a:endParaRPr lang="ca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7000" algn="l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</a:rPr>
                        <a:t>1.172.833,63</a:t>
                      </a:r>
                      <a:r>
                        <a:rPr lang="ca-ES" sz="900" spc="50" dirty="0">
                          <a:effectLst/>
                        </a:rPr>
                        <a:t> </a:t>
                      </a:r>
                      <a:r>
                        <a:rPr lang="ca-ES" sz="900" dirty="0">
                          <a:effectLst/>
                        </a:rPr>
                        <a:t>€</a:t>
                      </a:r>
                      <a:endParaRPr lang="ca-E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16230" lvl="0" algn="l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1000" dirty="0">
                          <a:effectLst/>
                        </a:rPr>
                        <a:t>0,00</a:t>
                      </a:r>
                      <a:r>
                        <a:rPr lang="ca-ES" sz="1000" spc="10" dirty="0">
                          <a:effectLst/>
                        </a:rPr>
                        <a:t> </a:t>
                      </a:r>
                      <a:r>
                        <a:rPr lang="ca-ES" sz="1000" dirty="0">
                          <a:effectLst/>
                        </a:rPr>
                        <a:t>€</a:t>
                      </a:r>
                      <a:endParaRPr lang="ca-E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7000" algn="l">
                        <a:lnSpc>
                          <a:spcPts val="455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</a:rPr>
                        <a:t>1.172.833,63</a:t>
                      </a:r>
                      <a:r>
                        <a:rPr lang="ca-ES" sz="900" spc="50" dirty="0">
                          <a:effectLst/>
                        </a:rPr>
                        <a:t> </a:t>
                      </a:r>
                      <a:r>
                        <a:rPr lang="ca-ES" sz="1000" dirty="0">
                          <a:effectLst/>
                        </a:rPr>
                        <a:t>€</a:t>
                      </a:r>
                      <a:endParaRPr lang="ca-E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5281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adroTexto 49"/>
          <p:cNvSpPr txBox="1"/>
          <p:nvPr/>
        </p:nvSpPr>
        <p:spPr>
          <a:xfrm>
            <a:off x="195294" y="117350"/>
            <a:ext cx="3783582" cy="40298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s-ES" sz="2400" dirty="0" smtClean="0">
                <a:solidFill>
                  <a:srgbClr val="92D050"/>
                </a:solidFill>
                <a:latin typeface="Source Sans Pro Black"/>
                <a:cs typeface="Source Sans Pro Black"/>
              </a:rPr>
              <a:t>PRESSUPOST CONSOLIDAT</a:t>
            </a:r>
            <a:endParaRPr lang="ca-ES" sz="2400" dirty="0" smtClean="0">
              <a:solidFill>
                <a:srgbClr val="92D050"/>
              </a:solidFill>
              <a:latin typeface="Source Sans Pro Black"/>
              <a:cs typeface="Source Sans Pro Black"/>
            </a:endParaRPr>
          </a:p>
          <a:p>
            <a:endParaRPr lang="ca-ES" sz="2400" dirty="0" smtClean="0">
              <a:solidFill>
                <a:srgbClr val="71B206"/>
              </a:solidFill>
              <a:latin typeface="Source Sans Pro Black"/>
              <a:cs typeface="Source Sans Pro Black"/>
            </a:endParaRPr>
          </a:p>
        </p:txBody>
      </p:sp>
      <p:sp>
        <p:nvSpPr>
          <p:cNvPr id="2" name="Marcador de pie de página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s-ES" sz="900" smtClean="0">
                <a:latin typeface="Source Sans Pro Light"/>
                <a:cs typeface="Source Sans Pro Light"/>
              </a:rPr>
              <a:t>PRESSUPOST 2022                                                  AJUNTAMENT DE SANT CUGAT 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29</a:t>
            </a:fld>
            <a:endParaRPr lang="es-ES" dirty="0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2624242"/>
              </p:ext>
            </p:extLst>
          </p:nvPr>
        </p:nvGraphicFramePr>
        <p:xfrm>
          <a:off x="98854" y="1225091"/>
          <a:ext cx="4572000" cy="4547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502682" y="3321762"/>
            <a:ext cx="1103696" cy="3539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900" dirty="0" smtClean="0">
                <a:solidFill>
                  <a:srgbClr val="92D050"/>
                </a:solidFill>
                <a:latin typeface="Arial Black" panose="020B0A040201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CONSOLIDAT</a:t>
            </a:r>
          </a:p>
          <a:p>
            <a:pPr algn="ctr"/>
            <a:r>
              <a:rPr lang="ca-ES" sz="800" dirty="0" smtClean="0">
                <a:solidFill>
                  <a:srgbClr val="92D050"/>
                </a:solidFill>
                <a:latin typeface="Arial Black" panose="020B0A040201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174.376.826,73€</a:t>
            </a:r>
            <a:endParaRPr lang="ca-ES" sz="800" dirty="0">
              <a:solidFill>
                <a:srgbClr val="92D050"/>
              </a:solidFill>
              <a:latin typeface="Arial Black" panose="020B0A040201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8190889"/>
              </p:ext>
            </p:extLst>
          </p:nvPr>
        </p:nvGraphicFramePr>
        <p:xfrm>
          <a:off x="3361038" y="1290851"/>
          <a:ext cx="5782962" cy="4769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7" name="Conector recto de flecha 16"/>
          <p:cNvCxnSpPr/>
          <p:nvPr/>
        </p:nvCxnSpPr>
        <p:spPr>
          <a:xfrm>
            <a:off x="1606378" y="1359243"/>
            <a:ext cx="8238" cy="4267200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136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3" grpId="0" animBg="1"/>
      <p:bldGraphic spid="11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872" y="476672"/>
            <a:ext cx="5679777" cy="5899583"/>
          </a:xfrm>
          <a:prstGeom prst="rect">
            <a:avLst/>
          </a:prstGeom>
        </p:spPr>
      </p:pic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a-ES" smtClean="0"/>
              <a:t>PRESSUPOST 2021                                                  AJUNTAMENT DE SANT CUGAT </a:t>
            </a:r>
            <a:endParaRPr lang="ca-ES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C291-F101-4722-B91F-1AC7E199FFCE}" type="slidenum">
              <a:rPr lang="ca-ES" smtClean="0"/>
              <a:t>3</a:t>
            </a:fld>
            <a:endParaRPr lang="ca-ES"/>
          </a:p>
        </p:txBody>
      </p:sp>
      <p:sp>
        <p:nvSpPr>
          <p:cNvPr id="4" name="CuadroTexto 3"/>
          <p:cNvSpPr txBox="1"/>
          <p:nvPr/>
        </p:nvSpPr>
        <p:spPr>
          <a:xfrm>
            <a:off x="267530" y="230299"/>
            <a:ext cx="5448613" cy="630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ca-ES" sz="2400" b="1" dirty="0" smtClean="0">
                <a:solidFill>
                  <a:schemeClr val="accent3"/>
                </a:solidFill>
                <a:latin typeface="Source Sans Pro Black"/>
                <a:cs typeface="Source Sans Pro Black"/>
              </a:rPr>
              <a:t>PLA D’ACTUACIÓ MUNICIPAL 2020-2023</a:t>
            </a:r>
          </a:p>
          <a:p>
            <a:r>
              <a:rPr lang="es-ES" sz="2400" b="1" dirty="0" smtClean="0">
                <a:solidFill>
                  <a:schemeClr val="accent3"/>
                </a:solidFill>
                <a:latin typeface="Source Sans Pro Black"/>
                <a:cs typeface="Source Sans Pro Black"/>
              </a:rPr>
              <a:t>Un </a:t>
            </a:r>
            <a:r>
              <a:rPr lang="es-ES" sz="2400" b="1" dirty="0" err="1" smtClean="0">
                <a:solidFill>
                  <a:schemeClr val="accent3"/>
                </a:solidFill>
                <a:latin typeface="Source Sans Pro Black"/>
                <a:cs typeface="Source Sans Pro Black"/>
              </a:rPr>
              <a:t>nou</a:t>
            </a:r>
            <a:r>
              <a:rPr lang="es-ES" sz="2400" b="1" dirty="0" smtClean="0">
                <a:solidFill>
                  <a:schemeClr val="accent3"/>
                </a:solidFill>
                <a:latin typeface="Source Sans Pro Black"/>
                <a:cs typeface="Source Sans Pro Black"/>
              </a:rPr>
              <a:t> </a:t>
            </a:r>
            <a:r>
              <a:rPr lang="es-ES" sz="2400" b="1" dirty="0" err="1" smtClean="0">
                <a:solidFill>
                  <a:schemeClr val="accent3"/>
                </a:solidFill>
                <a:latin typeface="Source Sans Pro Black"/>
                <a:cs typeface="Source Sans Pro Black"/>
              </a:rPr>
              <a:t>enfocament</a:t>
            </a:r>
            <a:r>
              <a:rPr lang="es-ES" sz="2400" b="1" dirty="0" smtClean="0">
                <a:solidFill>
                  <a:schemeClr val="accent3"/>
                </a:solidFill>
                <a:latin typeface="Source Sans Pro Black"/>
                <a:cs typeface="Source Sans Pro Black"/>
              </a:rPr>
              <a:t> per </a:t>
            </a:r>
            <a:r>
              <a:rPr lang="es-ES" sz="2400" b="1" dirty="0" err="1" smtClean="0">
                <a:solidFill>
                  <a:schemeClr val="accent3"/>
                </a:solidFill>
                <a:latin typeface="Source Sans Pro Black"/>
                <a:cs typeface="Source Sans Pro Black"/>
              </a:rPr>
              <a:t>l’Ajuntament</a:t>
            </a:r>
            <a:endParaRPr lang="ca-ES" sz="2400" b="1" dirty="0" smtClean="0">
              <a:solidFill>
                <a:schemeClr val="accent3"/>
              </a:solidFill>
              <a:latin typeface="Source Sans Pro Black"/>
              <a:cs typeface="Source Sans Pro Black"/>
            </a:endParaRPr>
          </a:p>
          <a:p>
            <a:endParaRPr lang="ca-ES" sz="2400" dirty="0" smtClean="0">
              <a:solidFill>
                <a:srgbClr val="71B206"/>
              </a:solidFill>
              <a:latin typeface="Source Sans Pro Black"/>
              <a:cs typeface="Source Sans Pro Black"/>
            </a:endParaRPr>
          </a:p>
        </p:txBody>
      </p:sp>
      <p:pic>
        <p:nvPicPr>
          <p:cNvPr id="17" name="Gráfico 20" descr="Manual de estrategia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="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aink="http://schemas.microsoft.com/office/drawing/2016/ink" xmlns:am3d="http://schemas.microsoft.com/office/drawing/2017/model3d" xmlns:o="urn:schemas-microsoft-com:office:office" xmlns:v="urn:schemas-microsoft-com:vml" xmlns:w10="urn:schemas-microsoft-com:office:word" xmlns:w="http://schemas.openxmlformats.org/wordprocessingml/2006/main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asvg="http://schemas.microsoft.com/office/drawing/2016/SVG/main" xmlns:lc="http://schemas.openxmlformats.org/drawingml/2006/lockedCanvas" r:embed="rId29"/>
              </a:ext>
            </a:extLst>
          </a:blip>
          <a:stretch>
            <a:fillRect/>
          </a:stretch>
        </p:blipFill>
        <p:spPr>
          <a:xfrm>
            <a:off x="267530" y="2078826"/>
            <a:ext cx="914400" cy="914400"/>
          </a:xfrm>
          <a:prstGeom prst="rect">
            <a:avLst/>
          </a:prstGeom>
        </p:spPr>
      </p:pic>
      <p:pic>
        <p:nvPicPr>
          <p:cNvPr id="18" name="Gráfico 178" descr="Piezas de rompecabezas"/>
          <p:cNvPicPr/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="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aink="http://schemas.microsoft.com/office/drawing/2016/ink" xmlns:am3d="http://schemas.microsoft.com/office/drawing/2017/model3d" xmlns:o="urn:schemas-microsoft-com:office:office" xmlns:v="urn:schemas-microsoft-com:vml" xmlns:w10="urn:schemas-microsoft-com:office:word" xmlns:w="http://schemas.openxmlformats.org/wordprocessingml/2006/main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asvg="http://schemas.microsoft.com/office/drawing/2016/SVG/main" xmlns:lc="http://schemas.openxmlformats.org/drawingml/2006/lockedCanvas" r:embed="rId31"/>
              </a:ext>
            </a:extLst>
          </a:blip>
          <a:stretch>
            <a:fillRect/>
          </a:stretch>
        </p:blipFill>
        <p:spPr>
          <a:xfrm>
            <a:off x="269435" y="3619971"/>
            <a:ext cx="914400" cy="914400"/>
          </a:xfrm>
          <a:prstGeom prst="rect">
            <a:avLst/>
          </a:prstGeom>
        </p:spPr>
      </p:pic>
      <p:graphicFrame>
        <p:nvGraphicFramePr>
          <p:cNvPr id="15" name="Tabla 14"/>
          <p:cNvGraphicFramePr>
            <a:graphicFrameLocks noGrp="1"/>
          </p:cNvGraphicFramePr>
          <p:nvPr>
            <p:extLst/>
          </p:nvPr>
        </p:nvGraphicFramePr>
        <p:xfrm>
          <a:off x="1183835" y="2163431"/>
          <a:ext cx="1928820" cy="25748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8254">
                  <a:extLst>
                    <a:ext uri="{9D8B030D-6E8A-4147-A177-3AD203B41FA5}">
                      <a16:colId xmlns="" xmlns:a16="http://schemas.microsoft.com/office/drawing/2014/main" val="355242336"/>
                    </a:ext>
                  </a:extLst>
                </a:gridCol>
                <a:gridCol w="1140566">
                  <a:extLst>
                    <a:ext uri="{9D8B030D-6E8A-4147-A177-3AD203B41FA5}">
                      <a16:colId xmlns="" xmlns:a16="http://schemas.microsoft.com/office/drawing/2014/main" val="3020814960"/>
                    </a:ext>
                  </a:extLst>
                </a:gridCol>
              </a:tblGrid>
              <a:tr h="7922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2800" dirty="0">
                          <a:effectLst/>
                        </a:rPr>
                        <a:t>8</a:t>
                      </a:r>
                      <a:endParaRPr lang="es-E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400" dirty="0">
                          <a:effectLst/>
                        </a:rPr>
                        <a:t>Objectius Estratègics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60618084"/>
                  </a:ext>
                </a:extLst>
              </a:tr>
              <a:tr h="17825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2400" dirty="0">
                          <a:effectLst/>
                        </a:rPr>
                        <a:t>53</a:t>
                      </a:r>
                      <a:endParaRPr lang="es-ES" sz="2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2400" dirty="0">
                          <a:effectLst/>
                        </a:rPr>
                        <a:t>+</a:t>
                      </a:r>
                      <a:endParaRPr lang="es-ES" sz="2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2400" dirty="0">
                          <a:effectLst/>
                        </a:rPr>
                        <a:t>295</a:t>
                      </a:r>
                      <a:endParaRPr lang="es-E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400" dirty="0">
                          <a:effectLst/>
                        </a:rPr>
                        <a:t>Línies i compromisos polítics d’actuacions de l’equip de Govern</a:t>
                      </a:r>
                      <a:endParaRPr lang="es-E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5183731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092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0" y="0"/>
            <a:ext cx="9144000" cy="686986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Triángulo rectángulo 7"/>
          <p:cNvSpPr/>
          <p:nvPr/>
        </p:nvSpPr>
        <p:spPr>
          <a:xfrm rot="18900000" flipH="1">
            <a:off x="-2433749" y="994290"/>
            <a:ext cx="4867491" cy="4867491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71B206"/>
              </a:solidFill>
            </a:endParaRPr>
          </a:p>
        </p:txBody>
      </p:sp>
      <p:sp>
        <p:nvSpPr>
          <p:cNvPr id="9" name="Paralelogramo 7"/>
          <p:cNvSpPr/>
          <p:nvPr/>
        </p:nvSpPr>
        <p:spPr>
          <a:xfrm flipH="1">
            <a:off x="-1" y="-13806"/>
            <a:ext cx="9209806" cy="6885611"/>
          </a:xfrm>
          <a:custGeom>
            <a:avLst/>
            <a:gdLst>
              <a:gd name="connsiteX0" fmla="*/ 0 w 16446026"/>
              <a:gd name="connsiteY0" fmla="*/ 6858000 h 6858000"/>
              <a:gd name="connsiteX1" fmla="*/ 6849702 w 16446026"/>
              <a:gd name="connsiteY1" fmla="*/ 0 h 6858000"/>
              <a:gd name="connsiteX2" fmla="*/ 16446026 w 16446026"/>
              <a:gd name="connsiteY2" fmla="*/ 0 h 6858000"/>
              <a:gd name="connsiteX3" fmla="*/ 9596324 w 16446026"/>
              <a:gd name="connsiteY3" fmla="*/ 6858000 h 6858000"/>
              <a:gd name="connsiteX4" fmla="*/ 0 w 16446026"/>
              <a:gd name="connsiteY4" fmla="*/ 6858000 h 6858000"/>
              <a:gd name="connsiteX0" fmla="*/ 0 w 16446026"/>
              <a:gd name="connsiteY0" fmla="*/ 6871806 h 6871806"/>
              <a:gd name="connsiteX1" fmla="*/ 7236239 w 16446026"/>
              <a:gd name="connsiteY1" fmla="*/ 0 h 6871806"/>
              <a:gd name="connsiteX2" fmla="*/ 16446026 w 16446026"/>
              <a:gd name="connsiteY2" fmla="*/ 13806 h 6871806"/>
              <a:gd name="connsiteX3" fmla="*/ 9596324 w 16446026"/>
              <a:gd name="connsiteY3" fmla="*/ 6871806 h 6871806"/>
              <a:gd name="connsiteX4" fmla="*/ 0 w 16446026"/>
              <a:gd name="connsiteY4" fmla="*/ 6871806 h 6871806"/>
              <a:gd name="connsiteX0" fmla="*/ 0 w 9212275"/>
              <a:gd name="connsiteY0" fmla="*/ 6816583 h 6871806"/>
              <a:gd name="connsiteX1" fmla="*/ 2488 w 9212275"/>
              <a:gd name="connsiteY1" fmla="*/ 0 h 6871806"/>
              <a:gd name="connsiteX2" fmla="*/ 9212275 w 9212275"/>
              <a:gd name="connsiteY2" fmla="*/ 13806 h 6871806"/>
              <a:gd name="connsiteX3" fmla="*/ 2362573 w 9212275"/>
              <a:gd name="connsiteY3" fmla="*/ 6871806 h 6871806"/>
              <a:gd name="connsiteX4" fmla="*/ 0 w 9212275"/>
              <a:gd name="connsiteY4" fmla="*/ 6816583 h 6871806"/>
              <a:gd name="connsiteX0" fmla="*/ 25141 w 9209806"/>
              <a:gd name="connsiteY0" fmla="*/ 6885611 h 6885611"/>
              <a:gd name="connsiteX1" fmla="*/ 19 w 9209806"/>
              <a:gd name="connsiteY1" fmla="*/ 0 h 6885611"/>
              <a:gd name="connsiteX2" fmla="*/ 9209806 w 9209806"/>
              <a:gd name="connsiteY2" fmla="*/ 13806 h 6885611"/>
              <a:gd name="connsiteX3" fmla="*/ 2360104 w 9209806"/>
              <a:gd name="connsiteY3" fmla="*/ 6871806 h 6885611"/>
              <a:gd name="connsiteX4" fmla="*/ 25141 w 9209806"/>
              <a:gd name="connsiteY4" fmla="*/ 6885611 h 6885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09806" h="6885611">
                <a:moveTo>
                  <a:pt x="25141" y="6885611"/>
                </a:moveTo>
                <a:cubicBezTo>
                  <a:pt x="25970" y="4613417"/>
                  <a:pt x="-810" y="2272194"/>
                  <a:pt x="19" y="0"/>
                </a:cubicBezTo>
                <a:lnTo>
                  <a:pt x="9209806" y="13806"/>
                </a:lnTo>
                <a:lnTo>
                  <a:pt x="2360104" y="6871806"/>
                </a:lnTo>
                <a:lnTo>
                  <a:pt x="25141" y="6885611"/>
                </a:lnTo>
                <a:close/>
              </a:path>
            </a:pathLst>
          </a:custGeom>
          <a:solidFill>
            <a:srgbClr val="92D050"/>
          </a:solidFill>
          <a:ln w="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3594703" y="3113941"/>
            <a:ext cx="5084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FFFFFF"/>
                </a:solidFill>
                <a:latin typeface="Source Sans Pro Semibold"/>
                <a:cs typeface="Source Sans Pro Semibold"/>
              </a:rPr>
              <a:t>CONCLUSIONS</a:t>
            </a:r>
            <a:endParaRPr lang="es-ES" sz="2400" dirty="0"/>
          </a:p>
        </p:txBody>
      </p:sp>
      <p:sp>
        <p:nvSpPr>
          <p:cNvPr id="4" name="CuadroTexto 3"/>
          <p:cNvSpPr txBox="1"/>
          <p:nvPr/>
        </p:nvSpPr>
        <p:spPr>
          <a:xfrm>
            <a:off x="457199" y="2005263"/>
            <a:ext cx="2163011" cy="2800750"/>
          </a:xfrm>
          <a:prstGeom prst="rect">
            <a:avLst/>
          </a:prstGeom>
          <a:solidFill>
            <a:srgbClr val="92D050"/>
          </a:solidFill>
        </p:spPr>
        <p:txBody>
          <a:bodyPr wrap="none" lIns="0" tIns="0" rIns="0" bIns="0" rtlCol="0">
            <a:noAutofit/>
          </a:bodyPr>
          <a:lstStyle/>
          <a:p>
            <a:pPr algn="r"/>
            <a:r>
              <a:rPr lang="es-ES" sz="16000" dirty="0" smtClean="0">
                <a:solidFill>
                  <a:schemeClr val="bg1"/>
                </a:solidFill>
                <a:latin typeface="Source Sans Pro Black"/>
              </a:rPr>
              <a:t>6</a:t>
            </a:r>
            <a:endParaRPr lang="es-ES" sz="16000" dirty="0">
              <a:solidFill>
                <a:schemeClr val="bg1"/>
              </a:solidFill>
              <a:latin typeface="Source Sans Pro Black"/>
            </a:endParaRPr>
          </a:p>
        </p:txBody>
      </p:sp>
      <p:sp>
        <p:nvSpPr>
          <p:cNvPr id="2" name="Marcador de pie de página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s-ES" sz="900" smtClean="0">
                <a:latin typeface="Source Sans Pro Light"/>
                <a:cs typeface="Source Sans Pro Light"/>
              </a:rPr>
              <a:t>PRESSUPOST 2022                                                  AJUNTAMENT DE SANT CUGAT 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30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4408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QuadreDeText 3"/>
          <p:cNvSpPr txBox="1"/>
          <p:nvPr/>
        </p:nvSpPr>
        <p:spPr>
          <a:xfrm>
            <a:off x="457200" y="436605"/>
            <a:ext cx="4123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chemeClr val="accent3"/>
                </a:solidFill>
                <a:latin typeface="Source Sans Pro Black" panose="020B0803030403020204" pitchFamily="34" charset="0"/>
              </a:rPr>
              <a:t>CONCLUSIONS</a:t>
            </a:r>
            <a:endParaRPr lang="ca-ES" sz="2400" b="1" dirty="0">
              <a:solidFill>
                <a:schemeClr val="accent3"/>
              </a:solidFill>
              <a:latin typeface="Source Sans Pro Black" panose="020B0803030403020204" pitchFamily="34" charset="0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a-ES" smtClean="0"/>
              <a:t>PRESSUPOST 2022                                                  AJUNTAMENT DE SANT CUGAT </a:t>
            </a:r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C291-F101-4722-B91F-1AC7E199FFCE}" type="slidenum">
              <a:rPr lang="ca-ES" smtClean="0"/>
              <a:t>31</a:t>
            </a:fld>
            <a:endParaRPr lang="ca-ES"/>
          </a:p>
        </p:txBody>
      </p:sp>
      <p:sp>
        <p:nvSpPr>
          <p:cNvPr id="8" name="QuadreDeText 5"/>
          <p:cNvSpPr txBox="1"/>
          <p:nvPr/>
        </p:nvSpPr>
        <p:spPr>
          <a:xfrm>
            <a:off x="635437" y="1048376"/>
            <a:ext cx="7889601" cy="4905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defRPr>
                <a:solidFill>
                  <a:srgbClr val="FF0000"/>
                </a:solidFill>
                <a:latin typeface="Source Sans Pro Semibold" panose="020B0603030403020204" pitchFamily="34" charset="0"/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ca-ES" sz="1400" dirty="0" smtClean="0">
                <a:solidFill>
                  <a:schemeClr val="tx1"/>
                </a:solidFill>
                <a:latin typeface="Source Sans Pro Light" panose="020B0403030403020204" pitchFamily="34" charset="0"/>
              </a:rPr>
              <a:t>EL PRESSUPOST, UNA EINA INDISPENSABLE PER DESENVOLUPAR EL PLA D’ACTUACIÓ MUNICIPAL 2020-2023</a:t>
            </a:r>
          </a:p>
          <a:p>
            <a:pPr marL="0" indent="0">
              <a:buNone/>
            </a:pPr>
            <a:endParaRPr lang="ca-ES" sz="1400" dirty="0" smtClean="0">
              <a:solidFill>
                <a:schemeClr val="tx1"/>
              </a:solidFill>
              <a:latin typeface="Source Sans Pro Light" panose="020B0403030403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a-ES" sz="1400" dirty="0" smtClean="0">
                <a:solidFill>
                  <a:schemeClr val="tx1"/>
                </a:solidFill>
                <a:latin typeface="Source Sans Pro Light" panose="020B0403030403020204" pitchFamily="34" charset="0"/>
              </a:rPr>
              <a:t>FINANÇAR ELS ENS PÚBLICS PER A LA SEVA SOSTENIBILITAT: ORGANISMES AUTÒNOMS, PROMUSA I CUGAT.CAT</a:t>
            </a:r>
          </a:p>
          <a:p>
            <a:pPr marL="0" indent="0">
              <a:buNone/>
            </a:pPr>
            <a:endParaRPr lang="ca-ES" sz="1400" dirty="0" smtClean="0">
              <a:solidFill>
                <a:schemeClr val="tx1"/>
              </a:solidFill>
              <a:latin typeface="Source Sans Pro Light" panose="020B0403030403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a-ES" sz="1400" dirty="0" smtClean="0">
                <a:solidFill>
                  <a:schemeClr val="tx1"/>
                </a:solidFill>
                <a:latin typeface="Source Sans Pro Light" panose="020B0403030403020204" pitchFamily="34" charset="0"/>
              </a:rPr>
              <a:t>ALLEUGERIR L’ENDEUTAMENT FINANCER DE L’AJUNTAMENT</a:t>
            </a:r>
          </a:p>
          <a:p>
            <a:pPr marL="0" indent="0">
              <a:buNone/>
            </a:pPr>
            <a:endParaRPr lang="ca-ES" sz="1400" dirty="0" smtClean="0">
              <a:solidFill>
                <a:schemeClr val="tx1"/>
              </a:solidFill>
              <a:latin typeface="Source Sans Pro Light" panose="020B0403030403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a-ES" sz="1400" dirty="0" smtClean="0">
                <a:solidFill>
                  <a:schemeClr val="tx1"/>
                </a:solidFill>
                <a:latin typeface="Source Sans Pro Light" panose="020B0403030403020204" pitchFamily="34" charset="0"/>
              </a:rPr>
              <a:t>CONFECCIONAR EL PRESSUPOST I INVERSIONS BASADES EN L’EXECUCIÓ REAL</a:t>
            </a:r>
          </a:p>
          <a:p>
            <a:pPr marL="0" indent="0">
              <a:buNone/>
            </a:pPr>
            <a:endParaRPr lang="ca-ES" sz="1400" dirty="0" smtClean="0">
              <a:solidFill>
                <a:schemeClr val="tx1"/>
              </a:solidFill>
              <a:latin typeface="Source Sans Pro Light" panose="020B0403030403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a-ES" sz="1400" dirty="0" smtClean="0">
                <a:solidFill>
                  <a:schemeClr val="tx1"/>
                </a:solidFill>
                <a:latin typeface="Source Sans Pro Light" panose="020B0403030403020204" pitchFamily="34" charset="0"/>
              </a:rPr>
              <a:t>DURANT L’ANY 2022 ES CONTINUARÀ INCREMENTANT LES INVERSIONS AMB FINANÇAMENT EXTERN D’ALTRES ADMINISTRACIONS (FONS NGEU)</a:t>
            </a:r>
          </a:p>
          <a:p>
            <a:pPr marL="0" indent="0">
              <a:buNone/>
            </a:pPr>
            <a:endParaRPr lang="ca-ES" sz="1400" dirty="0" smtClean="0">
              <a:solidFill>
                <a:schemeClr val="tx1"/>
              </a:solidFill>
              <a:latin typeface="Source Sans Pro Light" panose="020B0403030403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a-ES" sz="1400" dirty="0" smtClean="0">
                <a:solidFill>
                  <a:schemeClr val="tx1"/>
                </a:solidFill>
                <a:latin typeface="Source Sans Pro Light" panose="020B0403030403020204" pitchFamily="34" charset="0"/>
              </a:rPr>
              <a:t>DESTINAR EL ROMANENT DE TRESORERIA QUE RESULTI DEL 2021 A INCREMENTAR LES PARTIDES GENÈRIQUES D’INVERSIONS QUAN SIGUI NECESSARI.</a:t>
            </a:r>
            <a:endParaRPr lang="ca-ES" sz="1400" dirty="0">
              <a:solidFill>
                <a:schemeClr val="tx1"/>
              </a:solidFill>
              <a:latin typeface="Source Sans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873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0" y="0"/>
            <a:ext cx="9144000" cy="686986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2" name="Triángulo rectángulo 11"/>
          <p:cNvSpPr/>
          <p:nvPr/>
        </p:nvSpPr>
        <p:spPr>
          <a:xfrm rot="2700000">
            <a:off x="6724058" y="994290"/>
            <a:ext cx="4867491" cy="4867491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71B206"/>
              </a:solidFill>
            </a:endParaRPr>
          </a:p>
        </p:txBody>
      </p:sp>
      <p:sp>
        <p:nvSpPr>
          <p:cNvPr id="13" name="Paralelogramo 12"/>
          <p:cNvSpPr/>
          <p:nvPr/>
        </p:nvSpPr>
        <p:spPr>
          <a:xfrm flipH="1">
            <a:off x="-28231" y="-13806"/>
            <a:ext cx="9186036" cy="6885612"/>
          </a:xfrm>
          <a:custGeom>
            <a:avLst/>
            <a:gdLst>
              <a:gd name="connsiteX0" fmla="*/ 0 w 16446026"/>
              <a:gd name="connsiteY0" fmla="*/ 6858000 h 6858000"/>
              <a:gd name="connsiteX1" fmla="*/ 6849702 w 16446026"/>
              <a:gd name="connsiteY1" fmla="*/ 0 h 6858000"/>
              <a:gd name="connsiteX2" fmla="*/ 16446026 w 16446026"/>
              <a:gd name="connsiteY2" fmla="*/ 0 h 6858000"/>
              <a:gd name="connsiteX3" fmla="*/ 9596324 w 16446026"/>
              <a:gd name="connsiteY3" fmla="*/ 6858000 h 6858000"/>
              <a:gd name="connsiteX4" fmla="*/ 0 w 16446026"/>
              <a:gd name="connsiteY4" fmla="*/ 6858000 h 6858000"/>
              <a:gd name="connsiteX0" fmla="*/ 0 w 16446026"/>
              <a:gd name="connsiteY0" fmla="*/ 6858000 h 6858000"/>
              <a:gd name="connsiteX1" fmla="*/ 6849702 w 16446026"/>
              <a:gd name="connsiteY1" fmla="*/ 0 h 6858000"/>
              <a:gd name="connsiteX2" fmla="*/ 16446026 w 16446026"/>
              <a:gd name="connsiteY2" fmla="*/ 0 h 6858000"/>
              <a:gd name="connsiteX3" fmla="*/ 8505739 w 16446026"/>
              <a:gd name="connsiteY3" fmla="*/ 6775166 h 6858000"/>
              <a:gd name="connsiteX4" fmla="*/ 0 w 16446026"/>
              <a:gd name="connsiteY4" fmla="*/ 6858000 h 6858000"/>
              <a:gd name="connsiteX0" fmla="*/ 0 w 16446026"/>
              <a:gd name="connsiteY0" fmla="*/ 6858000 h 6871806"/>
              <a:gd name="connsiteX1" fmla="*/ 6849702 w 16446026"/>
              <a:gd name="connsiteY1" fmla="*/ 0 h 6871806"/>
              <a:gd name="connsiteX2" fmla="*/ 16446026 w 16446026"/>
              <a:gd name="connsiteY2" fmla="*/ 0 h 6871806"/>
              <a:gd name="connsiteX3" fmla="*/ 9168373 w 16446026"/>
              <a:gd name="connsiteY3" fmla="*/ 6871806 h 6871806"/>
              <a:gd name="connsiteX4" fmla="*/ 0 w 16446026"/>
              <a:gd name="connsiteY4" fmla="*/ 6858000 h 6871806"/>
              <a:gd name="connsiteX0" fmla="*/ 0 w 9168373"/>
              <a:gd name="connsiteY0" fmla="*/ 6871806 h 6885612"/>
              <a:gd name="connsiteX1" fmla="*/ 6849702 w 9168373"/>
              <a:gd name="connsiteY1" fmla="*/ 13806 h 6885612"/>
              <a:gd name="connsiteX2" fmla="*/ 8811933 w 9168373"/>
              <a:gd name="connsiteY2" fmla="*/ 0 h 6885612"/>
              <a:gd name="connsiteX3" fmla="*/ 9168373 w 9168373"/>
              <a:gd name="connsiteY3" fmla="*/ 6885612 h 6885612"/>
              <a:gd name="connsiteX4" fmla="*/ 0 w 9168373"/>
              <a:gd name="connsiteY4" fmla="*/ 6871806 h 6885612"/>
              <a:gd name="connsiteX0" fmla="*/ 0 w 9168373"/>
              <a:gd name="connsiteY0" fmla="*/ 6871806 h 6885612"/>
              <a:gd name="connsiteX1" fmla="*/ 6849702 w 9168373"/>
              <a:gd name="connsiteY1" fmla="*/ 13806 h 6885612"/>
              <a:gd name="connsiteX2" fmla="*/ 9143250 w 9168373"/>
              <a:gd name="connsiteY2" fmla="*/ 0 h 6885612"/>
              <a:gd name="connsiteX3" fmla="*/ 9168373 w 9168373"/>
              <a:gd name="connsiteY3" fmla="*/ 6885612 h 6885612"/>
              <a:gd name="connsiteX4" fmla="*/ 0 w 9168373"/>
              <a:gd name="connsiteY4" fmla="*/ 6871806 h 6885612"/>
              <a:gd name="connsiteX0" fmla="*/ 0 w 9168373"/>
              <a:gd name="connsiteY0" fmla="*/ 6858000 h 6871806"/>
              <a:gd name="connsiteX1" fmla="*/ 6849702 w 9168373"/>
              <a:gd name="connsiteY1" fmla="*/ 0 h 6871806"/>
              <a:gd name="connsiteX2" fmla="*/ 8025056 w 9168373"/>
              <a:gd name="connsiteY2" fmla="*/ 786927 h 6871806"/>
              <a:gd name="connsiteX3" fmla="*/ 9168373 w 9168373"/>
              <a:gd name="connsiteY3" fmla="*/ 6871806 h 6871806"/>
              <a:gd name="connsiteX4" fmla="*/ 0 w 9168373"/>
              <a:gd name="connsiteY4" fmla="*/ 6858000 h 6871806"/>
              <a:gd name="connsiteX0" fmla="*/ 0 w 9186036"/>
              <a:gd name="connsiteY0" fmla="*/ 6871806 h 6885612"/>
              <a:gd name="connsiteX1" fmla="*/ 6849702 w 9186036"/>
              <a:gd name="connsiteY1" fmla="*/ 13806 h 6885612"/>
              <a:gd name="connsiteX2" fmla="*/ 9184665 w 9186036"/>
              <a:gd name="connsiteY2" fmla="*/ 0 h 6885612"/>
              <a:gd name="connsiteX3" fmla="*/ 9168373 w 9186036"/>
              <a:gd name="connsiteY3" fmla="*/ 6885612 h 6885612"/>
              <a:gd name="connsiteX4" fmla="*/ 0 w 9186036"/>
              <a:gd name="connsiteY4" fmla="*/ 6871806 h 6885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86036" h="6885612">
                <a:moveTo>
                  <a:pt x="0" y="6871806"/>
                </a:moveTo>
                <a:lnTo>
                  <a:pt x="6849702" y="13806"/>
                </a:lnTo>
                <a:lnTo>
                  <a:pt x="9184665" y="0"/>
                </a:lnTo>
                <a:cubicBezTo>
                  <a:pt x="9193039" y="2295204"/>
                  <a:pt x="9159999" y="4590408"/>
                  <a:pt x="9168373" y="6885612"/>
                </a:cubicBezTo>
                <a:lnTo>
                  <a:pt x="0" y="6871806"/>
                </a:lnTo>
                <a:close/>
              </a:path>
            </a:pathLst>
          </a:custGeom>
          <a:solidFill>
            <a:srgbClr val="92D050"/>
          </a:solidFill>
          <a:ln w="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 descr="versio-principal-blanc-xarxes.w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253" y="3079467"/>
            <a:ext cx="3380554" cy="710933"/>
          </a:xfrm>
          <a:prstGeom prst="rect">
            <a:avLst/>
          </a:prstGeom>
        </p:spPr>
      </p:pic>
      <p:sp>
        <p:nvSpPr>
          <p:cNvPr id="8" name="QuadreDeText 7"/>
          <p:cNvSpPr txBox="1"/>
          <p:nvPr/>
        </p:nvSpPr>
        <p:spPr>
          <a:xfrm>
            <a:off x="1320588" y="5894682"/>
            <a:ext cx="65028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u="sng" dirty="0" smtClean="0">
                <a:solidFill>
                  <a:schemeClr val="bg1"/>
                </a:solidFill>
              </a:rPr>
              <a:t>http://visorpressupostari.santcugat.cat/</a:t>
            </a:r>
            <a:endParaRPr lang="ca-ES" sz="1400" u="sng" dirty="0">
              <a:solidFill>
                <a:schemeClr val="bg1"/>
              </a:solidFill>
            </a:endParaRPr>
          </a:p>
        </p:txBody>
      </p:sp>
      <p:sp>
        <p:nvSpPr>
          <p:cNvPr id="2" name="Marcador de pie de página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s-ES" sz="900" smtClean="0">
                <a:latin typeface="Source Sans Pro Light"/>
                <a:cs typeface="Source Sans Pro Light"/>
              </a:rPr>
              <a:t>PRESSUPOST 2022                                                  AJUNTAMENT DE SANT CUGAT 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32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24842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9"/>
          <p:cNvSpPr txBox="1"/>
          <p:nvPr/>
        </p:nvSpPr>
        <p:spPr>
          <a:xfrm>
            <a:off x="575648" y="501650"/>
            <a:ext cx="7044352" cy="3940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ca-ES" sz="2400" b="1" dirty="0" smtClean="0">
                <a:solidFill>
                  <a:srgbClr val="92D050"/>
                </a:solidFill>
                <a:latin typeface="Source Sans Pro Black"/>
                <a:cs typeface="Source Sans Pro Black"/>
              </a:rPr>
              <a:t>EVOLUCIÓ PRESSUPOST ORDINARI 2016-2022</a:t>
            </a:r>
            <a:endParaRPr lang="ca-ES" b="1" dirty="0" smtClean="0">
              <a:solidFill>
                <a:srgbClr val="92D050"/>
              </a:solidFill>
              <a:latin typeface="Source Sans Pro Light"/>
            </a:endParaRPr>
          </a:p>
          <a:p>
            <a:endParaRPr lang="ca-ES" sz="2400" b="1" dirty="0" smtClean="0">
              <a:solidFill>
                <a:srgbClr val="FF0000"/>
              </a:solidFill>
              <a:latin typeface="Source Sans Pro Black"/>
              <a:cs typeface="Source Sans Pro Black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s-ES" sz="900" smtClean="0">
                <a:latin typeface="Source Sans Pro Light"/>
                <a:cs typeface="Source Sans Pro Light"/>
              </a:rPr>
              <a:t>PRESSUPOST 2022                                                  AJUNTAMENT DE SANT CUGAT 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4</a:t>
            </a:fld>
            <a:endParaRPr lang="es-ES" dirty="0"/>
          </a:p>
        </p:txBody>
      </p:sp>
      <p:graphicFrame>
        <p:nvGraphicFramePr>
          <p:cNvPr id="22" name="Gráfico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5983195"/>
              </p:ext>
            </p:extLst>
          </p:nvPr>
        </p:nvGraphicFramePr>
        <p:xfrm>
          <a:off x="79718" y="1009292"/>
          <a:ext cx="8691820" cy="4390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Flecha arriba 1"/>
          <p:cNvSpPr/>
          <p:nvPr/>
        </p:nvSpPr>
        <p:spPr>
          <a:xfrm>
            <a:off x="2232454" y="3731741"/>
            <a:ext cx="180232" cy="281973"/>
          </a:xfrm>
          <a:prstGeom prst="up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3" name="Flecha arriba 22"/>
          <p:cNvSpPr/>
          <p:nvPr/>
        </p:nvSpPr>
        <p:spPr>
          <a:xfrm>
            <a:off x="3323968" y="3731740"/>
            <a:ext cx="180232" cy="281973"/>
          </a:xfrm>
          <a:prstGeom prst="up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4" name="Flecha arriba 23"/>
          <p:cNvSpPr/>
          <p:nvPr/>
        </p:nvSpPr>
        <p:spPr>
          <a:xfrm>
            <a:off x="4325366" y="3731739"/>
            <a:ext cx="180232" cy="281973"/>
          </a:xfrm>
          <a:prstGeom prst="up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5" name="Flecha arriba 24"/>
          <p:cNvSpPr/>
          <p:nvPr/>
        </p:nvSpPr>
        <p:spPr>
          <a:xfrm>
            <a:off x="5326764" y="3731741"/>
            <a:ext cx="180232" cy="281973"/>
          </a:xfrm>
          <a:prstGeom prst="up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6" name="Flecha arriba 25"/>
          <p:cNvSpPr/>
          <p:nvPr/>
        </p:nvSpPr>
        <p:spPr>
          <a:xfrm>
            <a:off x="6328162" y="3731741"/>
            <a:ext cx="180232" cy="281973"/>
          </a:xfrm>
          <a:prstGeom prst="up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7" name="Flecha arriba 26"/>
          <p:cNvSpPr/>
          <p:nvPr/>
        </p:nvSpPr>
        <p:spPr>
          <a:xfrm>
            <a:off x="7419676" y="3708914"/>
            <a:ext cx="180232" cy="281973"/>
          </a:xfrm>
          <a:prstGeom prst="up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" name="Flecha derecha 2"/>
          <p:cNvSpPr/>
          <p:nvPr/>
        </p:nvSpPr>
        <p:spPr>
          <a:xfrm>
            <a:off x="1902940" y="5717245"/>
            <a:ext cx="5416379" cy="321276"/>
          </a:xfrm>
          <a:prstGeom prst="rightArrow">
            <a:avLst/>
          </a:prstGeom>
          <a:solidFill>
            <a:schemeClr val="accent4"/>
          </a:solidFill>
          <a:ln w="9525"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8" name="CuadroTexto 7"/>
          <p:cNvSpPr txBox="1"/>
          <p:nvPr/>
        </p:nvSpPr>
        <p:spPr>
          <a:xfrm>
            <a:off x="7419676" y="5638998"/>
            <a:ext cx="852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b="1" dirty="0" smtClean="0">
                <a:solidFill>
                  <a:schemeClr val="accent4"/>
                </a:solidFill>
                <a:latin typeface="Source Sans Pro Black" panose="020B0803030403020204" pitchFamily="34" charset="0"/>
              </a:rPr>
              <a:t>22%</a:t>
            </a:r>
            <a:endParaRPr lang="ca-ES" sz="2400" b="1" dirty="0">
              <a:solidFill>
                <a:schemeClr val="accent4"/>
              </a:solidFill>
              <a:latin typeface="Source Sans Pro Black" panose="020B0803030403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061270" y="3434327"/>
            <a:ext cx="61271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1200" b="1" dirty="0" smtClean="0">
                <a:solidFill>
                  <a:srgbClr val="81A042"/>
                </a:solidFill>
                <a:latin typeface="Source Sans Pro Semibold" panose="020B0603030403020204" pitchFamily="34" charset="0"/>
              </a:rPr>
              <a:t>2,48%</a:t>
            </a:r>
            <a:endParaRPr lang="ca-ES" sz="1200" b="1" dirty="0">
              <a:solidFill>
                <a:srgbClr val="81A042"/>
              </a:solidFill>
              <a:latin typeface="Source Sans Pro Semibold" panose="020B0603030403020204" pitchFamily="34" charset="0"/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3107725" y="3413911"/>
            <a:ext cx="61271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1200" b="1" dirty="0" smtClean="0">
                <a:solidFill>
                  <a:srgbClr val="81A042"/>
                </a:solidFill>
                <a:latin typeface="Source Sans Pro Semibold" panose="020B0603030403020204" pitchFamily="34" charset="0"/>
              </a:rPr>
              <a:t>5,68%</a:t>
            </a:r>
            <a:endParaRPr lang="ca-ES" sz="1200" b="1" dirty="0">
              <a:solidFill>
                <a:srgbClr val="81A042"/>
              </a:solidFill>
              <a:latin typeface="Source Sans Pro Semibold" panose="020B0603030403020204" pitchFamily="34" charset="0"/>
            </a:endParaRPr>
          </a:p>
        </p:txBody>
      </p:sp>
      <p:sp>
        <p:nvSpPr>
          <p:cNvPr id="29" name="CuadroTexto 28"/>
          <p:cNvSpPr txBox="1"/>
          <p:nvPr/>
        </p:nvSpPr>
        <p:spPr>
          <a:xfrm>
            <a:off x="4149311" y="3431490"/>
            <a:ext cx="61271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1200" b="1" dirty="0" smtClean="0">
                <a:solidFill>
                  <a:srgbClr val="81A042"/>
                </a:solidFill>
                <a:latin typeface="Source Sans Pro Semibold" panose="020B0603030403020204" pitchFamily="34" charset="0"/>
              </a:rPr>
              <a:t>2,48%</a:t>
            </a:r>
            <a:endParaRPr lang="ca-ES" sz="1200" b="1" dirty="0">
              <a:solidFill>
                <a:srgbClr val="81A042"/>
              </a:solidFill>
              <a:latin typeface="Source Sans Pro Semibold" panose="020B0603030403020204" pitchFamily="34" charset="0"/>
            </a:endParaRPr>
          </a:p>
        </p:txBody>
      </p:sp>
      <p:sp>
        <p:nvSpPr>
          <p:cNvPr id="30" name="CuadroTexto 29"/>
          <p:cNvSpPr txBox="1"/>
          <p:nvPr/>
        </p:nvSpPr>
        <p:spPr>
          <a:xfrm>
            <a:off x="5171776" y="3397950"/>
            <a:ext cx="61271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1200" b="1" dirty="0" smtClean="0">
                <a:solidFill>
                  <a:srgbClr val="81A042"/>
                </a:solidFill>
                <a:latin typeface="Source Sans Pro Semibold" panose="020B0603030403020204" pitchFamily="34" charset="0"/>
              </a:rPr>
              <a:t>5,22%</a:t>
            </a:r>
            <a:endParaRPr lang="ca-ES" sz="1200" b="1" dirty="0">
              <a:solidFill>
                <a:srgbClr val="81A042"/>
              </a:solidFill>
              <a:latin typeface="Source Sans Pro Semibold" panose="020B0603030403020204" pitchFamily="34" charset="0"/>
            </a:endParaRPr>
          </a:p>
        </p:txBody>
      </p:sp>
      <p:sp>
        <p:nvSpPr>
          <p:cNvPr id="31" name="CuadroTexto 30"/>
          <p:cNvSpPr txBox="1"/>
          <p:nvPr/>
        </p:nvSpPr>
        <p:spPr>
          <a:xfrm>
            <a:off x="6165494" y="3413910"/>
            <a:ext cx="61271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1200" b="1" dirty="0" smtClean="0">
                <a:solidFill>
                  <a:srgbClr val="81A042"/>
                </a:solidFill>
                <a:latin typeface="Source Sans Pro Semibold" panose="020B0603030403020204" pitchFamily="34" charset="0"/>
              </a:rPr>
              <a:t>1,89%</a:t>
            </a:r>
            <a:endParaRPr lang="ca-ES" sz="1200" b="1" dirty="0">
              <a:solidFill>
                <a:srgbClr val="81A042"/>
              </a:solidFill>
              <a:latin typeface="Source Sans Pro Semibold" panose="020B0603030403020204" pitchFamily="34" charset="0"/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7187959" y="3386808"/>
            <a:ext cx="61271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1200" b="1" dirty="0" smtClean="0">
                <a:solidFill>
                  <a:srgbClr val="81A042"/>
                </a:solidFill>
                <a:latin typeface="Source Sans Pro Semibold" panose="020B0603030403020204" pitchFamily="34" charset="0"/>
              </a:rPr>
              <a:t>2,90%</a:t>
            </a:r>
            <a:endParaRPr lang="ca-ES" sz="1200" b="1" dirty="0">
              <a:solidFill>
                <a:srgbClr val="81A042"/>
              </a:solidFill>
              <a:latin typeface="Source Sans Pro Semibold" panose="020B06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577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" grpId="0" animBg="1"/>
      <p:bldP spid="8" grpId="0"/>
      <p:bldP spid="10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0" y="1936"/>
            <a:ext cx="9144000" cy="686986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Triángulo rectángulo 7"/>
          <p:cNvSpPr/>
          <p:nvPr/>
        </p:nvSpPr>
        <p:spPr>
          <a:xfrm rot="18900000" flipH="1">
            <a:off x="-2433749" y="994290"/>
            <a:ext cx="4867491" cy="4867491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71B206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3594703" y="3113941"/>
            <a:ext cx="50841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FFFFFF"/>
                </a:solidFill>
                <a:latin typeface="Source Sans Pro Semibold"/>
                <a:cs typeface="Source Sans Pro Semibold"/>
              </a:rPr>
              <a:t>INGRESSOS 2021-2022</a:t>
            </a:r>
          </a:p>
          <a:p>
            <a:endParaRPr lang="es-ES" dirty="0">
              <a:solidFill>
                <a:schemeClr val="bg1"/>
              </a:solidFill>
              <a:latin typeface="Source Sans Pro Semibold"/>
              <a:cs typeface="Source Sans Pro Semibold"/>
            </a:endParaRPr>
          </a:p>
          <a:p>
            <a:endParaRPr lang="es-ES" sz="2400" dirty="0"/>
          </a:p>
        </p:txBody>
      </p:sp>
      <p:sp>
        <p:nvSpPr>
          <p:cNvPr id="4" name="CuadroTexto 3"/>
          <p:cNvSpPr txBox="1"/>
          <p:nvPr/>
        </p:nvSpPr>
        <p:spPr>
          <a:xfrm>
            <a:off x="457199" y="2005263"/>
            <a:ext cx="2163011" cy="2800750"/>
          </a:xfrm>
          <a:prstGeom prst="rect">
            <a:avLst/>
          </a:prstGeom>
          <a:solidFill>
            <a:srgbClr val="92D050"/>
          </a:solidFill>
        </p:spPr>
        <p:txBody>
          <a:bodyPr wrap="none" lIns="0" tIns="0" rIns="0" bIns="0" rtlCol="0">
            <a:noAutofit/>
          </a:bodyPr>
          <a:lstStyle/>
          <a:p>
            <a:pPr algn="r"/>
            <a:r>
              <a:rPr lang="es-ES" sz="16000" dirty="0" smtClean="0">
                <a:solidFill>
                  <a:schemeClr val="bg1"/>
                </a:solidFill>
                <a:latin typeface="Source Sans Pro Black"/>
              </a:rPr>
              <a:t>1</a:t>
            </a:r>
            <a:endParaRPr lang="es-ES" sz="16000" dirty="0">
              <a:solidFill>
                <a:schemeClr val="bg1"/>
              </a:solidFill>
              <a:latin typeface="Source Sans Pro Black"/>
            </a:endParaRPr>
          </a:p>
        </p:txBody>
      </p:sp>
      <p:sp>
        <p:nvSpPr>
          <p:cNvPr id="2" name="Marcador de pie de página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s-ES" sz="900" smtClean="0">
                <a:latin typeface="Source Sans Pro Light"/>
                <a:cs typeface="Source Sans Pro Light"/>
              </a:rPr>
              <a:t>PRESSUPOST 2022                                                  AJUNTAMENT DE SANT CUGAT 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6068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adroTexto 49"/>
          <p:cNvSpPr txBox="1"/>
          <p:nvPr/>
        </p:nvSpPr>
        <p:spPr>
          <a:xfrm>
            <a:off x="325394" y="288999"/>
            <a:ext cx="7044352" cy="81460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ca-ES" sz="2400" b="1" dirty="0" smtClean="0">
                <a:solidFill>
                  <a:srgbClr val="92D050"/>
                </a:solidFill>
                <a:latin typeface="Source Sans Pro Black"/>
                <a:cs typeface="Source Sans Pro Black"/>
              </a:rPr>
              <a:t>INGRESSOS</a:t>
            </a:r>
          </a:p>
          <a:p>
            <a:r>
              <a:rPr lang="ca-ES" dirty="0" smtClean="0">
                <a:solidFill>
                  <a:srgbClr val="000000"/>
                </a:solidFill>
                <a:latin typeface="Source Sans Pro Light"/>
              </a:rPr>
              <a:t>Classificació econòmica</a:t>
            </a:r>
          </a:p>
          <a:p>
            <a:endParaRPr lang="ca-ES" sz="2400" dirty="0" smtClean="0">
              <a:solidFill>
                <a:srgbClr val="71B206"/>
              </a:solidFill>
              <a:latin typeface="Source Sans Pro Black"/>
              <a:cs typeface="Source Sans Pro Black"/>
            </a:endParaRPr>
          </a:p>
        </p:txBody>
      </p:sp>
      <p:sp>
        <p:nvSpPr>
          <p:cNvPr id="4" name="QuadreDeText 3"/>
          <p:cNvSpPr txBox="1"/>
          <p:nvPr/>
        </p:nvSpPr>
        <p:spPr>
          <a:xfrm>
            <a:off x="1101861" y="5898292"/>
            <a:ext cx="6682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>
                <a:solidFill>
                  <a:srgbClr val="FF0000"/>
                </a:solidFill>
              </a:rPr>
              <a:t>* </a:t>
            </a:r>
            <a:r>
              <a:rPr lang="ca-ES" sz="1100" dirty="0" smtClean="0">
                <a:latin typeface="Source Sans Pro" panose="020B0503030403020204" pitchFamily="34" charset="0"/>
              </a:rPr>
              <a:t>Per la via del crèdit no es pot finançar despesa corrent</a:t>
            </a:r>
            <a:endParaRPr lang="ca-ES" dirty="0">
              <a:solidFill>
                <a:srgbClr val="FF0000"/>
              </a:solidFill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639965"/>
              </p:ext>
            </p:extLst>
          </p:nvPr>
        </p:nvGraphicFramePr>
        <p:xfrm>
          <a:off x="424249" y="1103333"/>
          <a:ext cx="8299621" cy="45494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98703"/>
                <a:gridCol w="1787339"/>
                <a:gridCol w="1787338"/>
                <a:gridCol w="1247597"/>
                <a:gridCol w="778644"/>
              </a:tblGrid>
              <a:tr h="508106"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400" b="1" u="none" strike="noStrike" dirty="0">
                          <a:solidFill>
                            <a:srgbClr val="8970A8"/>
                          </a:solidFill>
                          <a:effectLst/>
                          <a:latin typeface="+mj-lt"/>
                        </a:rPr>
                        <a:t>CAPÍTOLS</a:t>
                      </a:r>
                      <a:endParaRPr lang="ca-ES" sz="1400" b="1" i="0" u="none" strike="noStrike" dirty="0">
                        <a:solidFill>
                          <a:srgbClr val="8970A8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400" b="1" u="none" strike="noStrike" dirty="0">
                          <a:solidFill>
                            <a:srgbClr val="8970A8"/>
                          </a:solidFill>
                          <a:effectLst/>
                          <a:latin typeface="+mj-lt"/>
                        </a:rPr>
                        <a:t>PRESSUPOST </a:t>
                      </a:r>
                      <a:r>
                        <a:rPr lang="ca-ES" sz="1400" b="1" u="none" strike="noStrike" dirty="0" smtClean="0">
                          <a:solidFill>
                            <a:srgbClr val="8970A8"/>
                          </a:solidFill>
                          <a:effectLst/>
                          <a:latin typeface="+mj-lt"/>
                        </a:rPr>
                        <a:t>2022  </a:t>
                      </a:r>
                      <a:endParaRPr lang="ca-ES" sz="1400" b="1" i="0" u="none" strike="noStrike" dirty="0">
                        <a:solidFill>
                          <a:srgbClr val="8970A8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400" b="1" u="none" strike="noStrike" dirty="0">
                          <a:solidFill>
                            <a:srgbClr val="8970A8"/>
                          </a:solidFill>
                          <a:effectLst/>
                          <a:latin typeface="+mj-lt"/>
                        </a:rPr>
                        <a:t>PRESSUPOST 2021</a:t>
                      </a:r>
                      <a:endParaRPr lang="ca-ES" sz="1400" b="1" i="0" u="none" strike="noStrike" dirty="0">
                        <a:solidFill>
                          <a:srgbClr val="8970A8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400" b="1" u="none" strike="noStrike" dirty="0" smtClean="0">
                          <a:solidFill>
                            <a:srgbClr val="8970A8"/>
                          </a:solidFill>
                          <a:effectLst/>
                          <a:latin typeface="+mj-lt"/>
                        </a:rPr>
                        <a:t>DIFERÈNCIA</a:t>
                      </a:r>
                      <a:r>
                        <a:rPr lang="ca-ES" sz="1400" b="1" u="none" strike="noStrike" dirty="0">
                          <a:solidFill>
                            <a:srgbClr val="8970A8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ca-ES" sz="1400" b="1" i="0" u="none" strike="noStrike" dirty="0">
                        <a:solidFill>
                          <a:srgbClr val="8970A8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400" b="1" u="none" strike="noStrike" dirty="0">
                          <a:solidFill>
                            <a:srgbClr val="8970A8"/>
                          </a:solidFill>
                          <a:effectLst/>
                          <a:latin typeface="+mj-lt"/>
                        </a:rPr>
                        <a:t>% </a:t>
                      </a:r>
                      <a:endParaRPr lang="ca-ES" sz="1400" b="1" i="0" u="none" strike="noStrike" dirty="0">
                        <a:solidFill>
                          <a:srgbClr val="8970A8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84732">
                <a:tc>
                  <a:txBody>
                    <a:bodyPr/>
                    <a:lstStyle/>
                    <a:p>
                      <a:pPr algn="l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   I</a:t>
                      </a:r>
                      <a:r>
                        <a:rPr lang="ca-ES" sz="1100" u="none" strike="noStrike" dirty="0">
                          <a:effectLst/>
                          <a:latin typeface="+mj-lt"/>
                        </a:rPr>
                        <a:t>. Impostos directes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84.054.101,30 €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82.148.227,92 €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1.905.873,38 </a:t>
                      </a:r>
                      <a:r>
                        <a:rPr lang="ca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>
                          <a:solidFill>
                            <a:srgbClr val="71B206"/>
                          </a:solidFill>
                          <a:effectLst/>
                          <a:latin typeface="+mj-lt"/>
                        </a:rPr>
                        <a:t>2,32%</a:t>
                      </a:r>
                      <a:endParaRPr lang="ca-ES" sz="1100" b="1" i="0" u="none" strike="noStrike" dirty="0">
                        <a:solidFill>
                          <a:srgbClr val="71B206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4732">
                <a:tc>
                  <a:txBody>
                    <a:bodyPr/>
                    <a:lstStyle/>
                    <a:p>
                      <a:pPr algn="l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   II</a:t>
                      </a:r>
                      <a:r>
                        <a:rPr lang="ca-ES" sz="1100" u="none" strike="noStrike" dirty="0">
                          <a:effectLst/>
                          <a:latin typeface="+mj-lt"/>
                        </a:rPr>
                        <a:t>. Impostos indirectes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7.591.142,43 €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7.181.932,05 €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409.210,38 </a:t>
                      </a:r>
                      <a:r>
                        <a:rPr lang="ca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>
                          <a:solidFill>
                            <a:srgbClr val="71B206"/>
                          </a:solidFill>
                          <a:effectLst/>
                          <a:latin typeface="+mj-lt"/>
                        </a:rPr>
                        <a:t>5,70%</a:t>
                      </a:r>
                      <a:endParaRPr lang="ca-ES" sz="1100" b="1" i="0" u="none" strike="noStrike" dirty="0">
                        <a:solidFill>
                          <a:srgbClr val="71B206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6438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u="none" strike="noStrike" dirty="0" smtClean="0">
                          <a:effectLst/>
                          <a:latin typeface="+mj-lt"/>
                        </a:rPr>
                        <a:t>   III</a:t>
                      </a:r>
                      <a:r>
                        <a:rPr lang="pt-BR" sz="1100" u="none" strike="noStrike" dirty="0">
                          <a:effectLst/>
                          <a:latin typeface="+mj-lt"/>
                        </a:rPr>
                        <a:t>. Taxes, </a:t>
                      </a:r>
                      <a:r>
                        <a:rPr lang="pt-BR" sz="1100" u="none" strike="noStrike" dirty="0" err="1">
                          <a:effectLst/>
                          <a:latin typeface="+mj-lt"/>
                        </a:rPr>
                        <a:t>preus</a:t>
                      </a:r>
                      <a:r>
                        <a:rPr lang="pt-BR" sz="1100" u="none" strike="noStrike" dirty="0">
                          <a:effectLst/>
                          <a:latin typeface="+mj-lt"/>
                        </a:rPr>
                        <a:t> </a:t>
                      </a:r>
                      <a:r>
                        <a:rPr lang="pt-BR" sz="1100" u="none" strike="noStrike" dirty="0" err="1">
                          <a:effectLst/>
                          <a:latin typeface="+mj-lt"/>
                        </a:rPr>
                        <a:t>públic</a:t>
                      </a:r>
                      <a:r>
                        <a:rPr lang="pt-BR" sz="1100" u="none" strike="noStrike" dirty="0">
                          <a:effectLst/>
                          <a:latin typeface="+mj-lt"/>
                        </a:rPr>
                        <a:t> i </a:t>
                      </a:r>
                      <a:r>
                        <a:rPr lang="pt-BR" sz="1100" u="none" strike="noStrike" dirty="0" err="1">
                          <a:effectLst/>
                          <a:latin typeface="+mj-lt"/>
                        </a:rPr>
                        <a:t>altres</a:t>
                      </a:r>
                      <a:r>
                        <a:rPr lang="pt-BR" sz="1100" u="none" strike="noStrike" dirty="0">
                          <a:effectLst/>
                          <a:latin typeface="+mj-lt"/>
                        </a:rPr>
                        <a:t> ingressos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10.885.609,35 €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10.587.208,75 €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298.400,60 </a:t>
                      </a:r>
                      <a:r>
                        <a:rPr lang="ca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>
                          <a:solidFill>
                            <a:srgbClr val="71B206"/>
                          </a:solidFill>
                          <a:effectLst/>
                          <a:latin typeface="+mj-lt"/>
                        </a:rPr>
                        <a:t>2,82%</a:t>
                      </a:r>
                      <a:endParaRPr lang="ca-ES" sz="1100" b="1" i="0" u="none" strike="noStrike" dirty="0">
                        <a:solidFill>
                          <a:srgbClr val="71B206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7066">
                <a:tc>
                  <a:txBody>
                    <a:bodyPr/>
                    <a:lstStyle/>
                    <a:p>
                      <a:pPr algn="l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   IV</a:t>
                      </a:r>
                      <a:r>
                        <a:rPr lang="ca-ES" sz="1100" u="none" strike="noStrike" dirty="0">
                          <a:effectLst/>
                          <a:latin typeface="+mj-lt"/>
                        </a:rPr>
                        <a:t>. Subvencions i transferències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30.876.468,89 €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29.999.474,88 €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876.994,01 </a:t>
                      </a:r>
                      <a:r>
                        <a:rPr lang="ca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solidFill>
                            <a:srgbClr val="71B206"/>
                          </a:solidFill>
                          <a:effectLst/>
                          <a:latin typeface="+mj-lt"/>
                        </a:rPr>
                        <a:t>2,92%</a:t>
                      </a:r>
                      <a:endParaRPr lang="ca-ES" sz="1100" b="1" i="0" u="none" strike="noStrike" dirty="0">
                        <a:solidFill>
                          <a:srgbClr val="71B206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77949">
                <a:tc>
                  <a:txBody>
                    <a:bodyPr/>
                    <a:lstStyle/>
                    <a:p>
                      <a:pPr algn="l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   V</a:t>
                      </a:r>
                      <a:r>
                        <a:rPr lang="ca-ES" sz="1100" u="none" strike="noStrike" dirty="0">
                          <a:effectLst/>
                          <a:latin typeface="+mj-lt"/>
                        </a:rPr>
                        <a:t>. Ingressos patrimonials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1.076.600,00 €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771.400,00 €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305.200,00 </a:t>
                      </a:r>
                      <a:r>
                        <a:rPr lang="ca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>
                          <a:solidFill>
                            <a:srgbClr val="71B206"/>
                          </a:solidFill>
                          <a:effectLst/>
                          <a:latin typeface="+mj-lt"/>
                        </a:rPr>
                        <a:t>39,56%</a:t>
                      </a:r>
                      <a:endParaRPr lang="ca-ES" sz="1100" b="1" i="0" u="none" strike="noStrike" dirty="0">
                        <a:solidFill>
                          <a:srgbClr val="71B206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41036">
                <a:tc>
                  <a:txBody>
                    <a:bodyPr/>
                    <a:lstStyle/>
                    <a:p>
                      <a:pPr algn="l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   Operacions </a:t>
                      </a:r>
                      <a:r>
                        <a:rPr lang="ca-ES" sz="1100" u="none" strike="noStrike" dirty="0">
                          <a:effectLst/>
                          <a:latin typeface="+mj-lt"/>
                        </a:rPr>
                        <a:t>corrents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134.483.921,97</a:t>
                      </a:r>
                      <a:r>
                        <a:rPr lang="ca-E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130.688.243,6 €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3.795.678,37 €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solidFill>
                            <a:srgbClr val="71B206"/>
                          </a:solidFill>
                          <a:effectLst/>
                          <a:latin typeface="+mj-lt"/>
                        </a:rPr>
                        <a:t>2,90%</a:t>
                      </a:r>
                      <a:endParaRPr lang="ca-ES" sz="1100" b="1" i="0" u="none" strike="noStrike" dirty="0">
                        <a:solidFill>
                          <a:srgbClr val="71B206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</a:tr>
              <a:tr h="267653">
                <a:tc>
                  <a:txBody>
                    <a:bodyPr/>
                    <a:lstStyle/>
                    <a:p>
                      <a:pPr algn="l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   VI</a:t>
                      </a:r>
                      <a:r>
                        <a:rPr lang="ca-ES" sz="1100" u="none" strike="noStrike" dirty="0">
                          <a:effectLst/>
                          <a:latin typeface="+mj-lt"/>
                        </a:rPr>
                        <a:t>. Inversions reals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0,00 €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0,00 €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0,00 </a:t>
                      </a:r>
                      <a:r>
                        <a:rPr lang="ca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0,00%</a:t>
                      </a:r>
                      <a:endParaRPr lang="ca-ES" sz="11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8245">
                <a:tc>
                  <a:txBody>
                    <a:bodyPr/>
                    <a:lstStyle/>
                    <a:p>
                      <a:pPr algn="l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   VII</a:t>
                      </a:r>
                      <a:r>
                        <a:rPr lang="ca-ES" sz="1100" u="none" strike="noStrike" dirty="0">
                          <a:effectLst/>
                          <a:latin typeface="+mj-lt"/>
                        </a:rPr>
                        <a:t>. Transferències de capital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4.445.367.93 €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4.337.782,03 €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107.585,90 € 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solidFill>
                            <a:srgbClr val="71B206"/>
                          </a:solidFill>
                          <a:effectLst/>
                          <a:latin typeface="+mj-lt"/>
                        </a:rPr>
                        <a:t>2,48%</a:t>
                      </a:r>
                      <a:endParaRPr lang="ca-ES" sz="1100" b="1" i="0" u="none" strike="noStrike" dirty="0">
                        <a:solidFill>
                          <a:srgbClr val="71B206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33788">
                <a:tc>
                  <a:txBody>
                    <a:bodyPr/>
                    <a:lstStyle/>
                    <a:p>
                      <a:pPr algn="l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   Operacions </a:t>
                      </a:r>
                      <a:r>
                        <a:rPr lang="ca-ES" sz="1100" u="none" strike="noStrike" dirty="0">
                          <a:effectLst/>
                          <a:latin typeface="+mj-lt"/>
                        </a:rPr>
                        <a:t>de capital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4.445.367,93 </a:t>
                      </a:r>
                      <a:r>
                        <a:rPr lang="ca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4.337.782,03 €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107.585,90 </a:t>
                      </a:r>
                      <a:r>
                        <a:rPr lang="ca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solidFill>
                            <a:srgbClr val="71B206"/>
                          </a:solidFill>
                          <a:effectLst/>
                          <a:latin typeface="+mj-lt"/>
                        </a:rPr>
                        <a:t>2,48%</a:t>
                      </a:r>
                      <a:endParaRPr lang="ca-ES" sz="1100" b="1" i="0" u="none" strike="noStrike" dirty="0">
                        <a:solidFill>
                          <a:srgbClr val="71B206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</a:tr>
              <a:tr h="284732">
                <a:tc>
                  <a:txBody>
                    <a:bodyPr/>
                    <a:lstStyle/>
                    <a:p>
                      <a:pPr algn="l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   VIII</a:t>
                      </a:r>
                      <a:r>
                        <a:rPr lang="ca-ES" sz="1100" u="none" strike="noStrike" dirty="0">
                          <a:effectLst/>
                          <a:latin typeface="+mj-lt"/>
                        </a:rPr>
                        <a:t>. Actius financers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0,00 €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0,00 €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0,00 </a:t>
                      </a:r>
                      <a:r>
                        <a:rPr lang="ca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0,00%</a:t>
                      </a:r>
                      <a:endParaRPr lang="ca-ES" sz="11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71170">
                <a:tc>
                  <a:txBody>
                    <a:bodyPr/>
                    <a:lstStyle/>
                    <a:p>
                      <a:pPr algn="l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   IX</a:t>
                      </a:r>
                      <a:r>
                        <a:rPr lang="ca-ES" sz="1100" u="none" strike="noStrike" dirty="0">
                          <a:effectLst/>
                          <a:latin typeface="+mj-lt"/>
                        </a:rPr>
                        <a:t>. Passius financers </a:t>
                      </a:r>
                      <a:r>
                        <a:rPr lang="ca-ES" sz="110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*</a:t>
                      </a:r>
                      <a:endParaRPr lang="ca-ES" sz="11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12.687.525,93 €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17.663.280,60 €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-4.975.754,67 </a:t>
                      </a:r>
                      <a:r>
                        <a:rPr lang="ca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-28,17%</a:t>
                      </a:r>
                      <a:endParaRPr lang="ca-ES" sz="11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50260">
                <a:tc>
                  <a:txBody>
                    <a:bodyPr/>
                    <a:lstStyle/>
                    <a:p>
                      <a:pPr algn="l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   Operacions </a:t>
                      </a:r>
                      <a:r>
                        <a:rPr lang="ca-ES" sz="1100" u="none" strike="noStrike" dirty="0">
                          <a:effectLst/>
                          <a:latin typeface="+mj-lt"/>
                        </a:rPr>
                        <a:t>financeres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12.687.525,93 €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17.663.280,60 €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-4.975.754,67 </a:t>
                      </a:r>
                      <a:r>
                        <a:rPr lang="ca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-28,17%</a:t>
                      </a:r>
                      <a:endParaRPr lang="ca-ES" sz="11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/>
                    </a:solidFill>
                  </a:tcPr>
                </a:tc>
              </a:tr>
              <a:tr h="545607"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400" b="1" u="none" strike="noStrike" dirty="0" smtClean="0">
                          <a:solidFill>
                            <a:srgbClr val="8970A8"/>
                          </a:solidFill>
                          <a:effectLst/>
                          <a:latin typeface="+mj-lt"/>
                        </a:rPr>
                        <a:t>   TOTAL</a:t>
                      </a:r>
                      <a:endParaRPr lang="ca-ES" sz="1400" b="1" i="0" u="none" strike="noStrike" dirty="0">
                        <a:solidFill>
                          <a:srgbClr val="8970A8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400" b="1" i="0" u="none" strike="noStrike" dirty="0" smtClean="0">
                          <a:solidFill>
                            <a:srgbClr val="8970A8"/>
                          </a:solidFill>
                          <a:effectLst/>
                          <a:latin typeface="+mj-lt"/>
                        </a:rPr>
                        <a:t>151.616.815,83 €</a:t>
                      </a:r>
                      <a:endParaRPr lang="ca-ES" sz="1400" b="1" i="0" u="none" strike="noStrike" dirty="0">
                        <a:solidFill>
                          <a:srgbClr val="8970A8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400" b="1" u="none" strike="noStrike" dirty="0" smtClean="0">
                          <a:solidFill>
                            <a:srgbClr val="8970A8"/>
                          </a:solidFill>
                          <a:effectLst/>
                          <a:latin typeface="+mj-lt"/>
                        </a:rPr>
                        <a:t>152.689.306,23 €</a:t>
                      </a:r>
                      <a:endParaRPr lang="ca-ES" sz="1400" b="1" i="0" u="none" strike="noStrike" dirty="0">
                        <a:solidFill>
                          <a:srgbClr val="8970A8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400" b="1" i="0" u="none" strike="noStrike" dirty="0">
                          <a:solidFill>
                            <a:srgbClr val="8970A8"/>
                          </a:solidFill>
                          <a:effectLst/>
                          <a:latin typeface="+mj-lt"/>
                        </a:rPr>
                        <a:t>-</a:t>
                      </a:r>
                      <a:r>
                        <a:rPr lang="ca-ES" sz="1400" b="1" i="0" u="none" strike="noStrike" dirty="0" smtClean="0">
                          <a:solidFill>
                            <a:srgbClr val="8970A8"/>
                          </a:solidFill>
                          <a:effectLst/>
                          <a:latin typeface="+mj-lt"/>
                        </a:rPr>
                        <a:t>1.072.490,40 € </a:t>
                      </a:r>
                      <a:endParaRPr lang="ca-ES" sz="1400" b="1" i="0" u="none" strike="noStrike" dirty="0">
                        <a:solidFill>
                          <a:srgbClr val="8970A8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400" b="1" u="none" strike="noStrike" dirty="0">
                          <a:solidFill>
                            <a:srgbClr val="8970A8"/>
                          </a:solidFill>
                          <a:effectLst/>
                          <a:latin typeface="+mj-lt"/>
                        </a:rPr>
                        <a:t>-0,70%</a:t>
                      </a:r>
                      <a:endParaRPr lang="ca-ES" sz="1400" b="1" i="0" u="none" strike="noStrike" dirty="0">
                        <a:solidFill>
                          <a:srgbClr val="8970A8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Marcador de pie de página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s-ES" sz="900" smtClean="0">
                <a:latin typeface="Source Sans Pro Light"/>
                <a:cs typeface="Source Sans Pro Light"/>
              </a:rPr>
              <a:t>PRESSUPOST 2022                                                  AJUNTAMENT DE SANT CUGAT 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062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7</a:t>
            </a:fld>
            <a:endParaRPr lang="es-ES"/>
          </a:p>
        </p:txBody>
      </p:sp>
      <p:sp>
        <p:nvSpPr>
          <p:cNvPr id="9" name="Marcador de pie de página 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s-ES" dirty="0" smtClean="0">
                <a:latin typeface="Source Sans Pro" panose="020B0503030403020204" pitchFamily="34" charset="0"/>
              </a:rPr>
              <a:t>PRESSUPOST 2022                                                  AJUNTAMENT DE SANT CUGAT </a:t>
            </a:r>
            <a:endParaRPr lang="es-ES" dirty="0">
              <a:latin typeface="Source Sans Pro" panose="020B0503030403020204" pitchFamily="34" charset="0"/>
            </a:endParaRPr>
          </a:p>
        </p:txBody>
      </p:sp>
      <p:sp>
        <p:nvSpPr>
          <p:cNvPr id="50" name="CuadroTexto 49"/>
          <p:cNvSpPr txBox="1"/>
          <p:nvPr/>
        </p:nvSpPr>
        <p:spPr>
          <a:xfrm>
            <a:off x="366583" y="221086"/>
            <a:ext cx="7044352" cy="38814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ca-ES" sz="2400" b="1" dirty="0" smtClean="0">
                <a:solidFill>
                  <a:srgbClr val="92D050"/>
                </a:solidFill>
                <a:latin typeface="Source Sans Pro Black"/>
                <a:cs typeface="Source Sans Pro Black"/>
              </a:rPr>
              <a:t>INGRESSOS</a:t>
            </a:r>
            <a:endParaRPr lang="ca-ES" sz="2400" dirty="0" smtClean="0">
              <a:solidFill>
                <a:srgbClr val="71B206"/>
              </a:solidFill>
              <a:latin typeface="Source Sans Pro Black"/>
              <a:cs typeface="Source Sans Pro Black"/>
            </a:endParaRPr>
          </a:p>
        </p:txBody>
      </p:sp>
      <p:sp>
        <p:nvSpPr>
          <p:cNvPr id="7" name="CuadroTexto 49"/>
          <p:cNvSpPr txBox="1"/>
          <p:nvPr/>
        </p:nvSpPr>
        <p:spPr>
          <a:xfrm>
            <a:off x="1054054" y="1678433"/>
            <a:ext cx="7274011" cy="72990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just"/>
            <a:r>
              <a:rPr lang="ca-ES" dirty="0" smtClean="0">
                <a:latin typeface="Source Sans Pro" panose="020B0503030403020204" pitchFamily="34" charset="0"/>
                <a:cs typeface="Source Sans Pro Black"/>
              </a:rPr>
              <a:t>Congelació d’impostos, taxes i preus públics durant el 2021 i 2022, que en cap cas afecta negativament en l’evolució dels capítols d’ingressos corrents: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6451411"/>
              </p:ext>
            </p:extLst>
          </p:nvPr>
        </p:nvGraphicFramePr>
        <p:xfrm>
          <a:off x="457200" y="2553729"/>
          <a:ext cx="8299621" cy="23065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98703"/>
                <a:gridCol w="1787339"/>
                <a:gridCol w="1787338"/>
                <a:gridCol w="1247597"/>
                <a:gridCol w="778644"/>
              </a:tblGrid>
              <a:tr h="367532"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400" b="1" u="none" strike="noStrike" dirty="0">
                          <a:solidFill>
                            <a:schemeClr val="accent4"/>
                          </a:solidFill>
                          <a:effectLst/>
                          <a:latin typeface="+mj-lt"/>
                        </a:rPr>
                        <a:t>CAPÍTOLS</a:t>
                      </a:r>
                      <a:endParaRPr lang="ca-ES" sz="1400" b="1" i="0" u="none" strike="noStrike" dirty="0">
                        <a:solidFill>
                          <a:schemeClr val="accent4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400" b="1" u="none" strike="noStrike" dirty="0">
                          <a:solidFill>
                            <a:schemeClr val="accent4"/>
                          </a:solidFill>
                          <a:effectLst/>
                          <a:latin typeface="+mj-lt"/>
                        </a:rPr>
                        <a:t>PRESSUPOST </a:t>
                      </a:r>
                      <a:r>
                        <a:rPr lang="ca-ES" sz="1400" b="1" u="none" strike="noStrike" dirty="0" smtClean="0">
                          <a:solidFill>
                            <a:schemeClr val="accent4"/>
                          </a:solidFill>
                          <a:effectLst/>
                          <a:latin typeface="+mj-lt"/>
                        </a:rPr>
                        <a:t>2022  </a:t>
                      </a:r>
                      <a:endParaRPr lang="ca-ES" sz="1400" b="1" i="0" u="none" strike="noStrike" dirty="0">
                        <a:solidFill>
                          <a:schemeClr val="accent4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400" b="1" u="none" strike="noStrike" dirty="0">
                          <a:solidFill>
                            <a:schemeClr val="accent4"/>
                          </a:solidFill>
                          <a:effectLst/>
                          <a:latin typeface="+mj-lt"/>
                        </a:rPr>
                        <a:t>PRESSUPOST 2021</a:t>
                      </a:r>
                      <a:endParaRPr lang="ca-ES" sz="1400" b="1" i="0" u="none" strike="noStrike" dirty="0">
                        <a:solidFill>
                          <a:schemeClr val="accent4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400" b="1" u="none" strike="noStrike" dirty="0" smtClean="0">
                          <a:solidFill>
                            <a:schemeClr val="accent4"/>
                          </a:solidFill>
                          <a:effectLst/>
                          <a:latin typeface="+mj-lt"/>
                        </a:rPr>
                        <a:t>DIFERÈNCIA</a:t>
                      </a:r>
                      <a:r>
                        <a:rPr lang="ca-ES" sz="1400" b="1" u="none" strike="noStrike" dirty="0">
                          <a:solidFill>
                            <a:schemeClr val="accent4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ca-ES" sz="1400" b="1" i="0" u="none" strike="noStrike" dirty="0">
                        <a:solidFill>
                          <a:schemeClr val="accent4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400" b="1" u="none" strike="noStrike" dirty="0">
                          <a:solidFill>
                            <a:schemeClr val="accent4"/>
                          </a:solidFill>
                          <a:effectLst/>
                          <a:latin typeface="+mj-lt"/>
                        </a:rPr>
                        <a:t>% </a:t>
                      </a:r>
                      <a:endParaRPr lang="ca-ES" sz="1400" b="1" i="0" u="none" strike="noStrike" dirty="0">
                        <a:solidFill>
                          <a:schemeClr val="accent4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</a:tr>
              <a:tr h="324776">
                <a:tc>
                  <a:txBody>
                    <a:bodyPr/>
                    <a:lstStyle/>
                    <a:p>
                      <a:pPr algn="l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   I</a:t>
                      </a:r>
                      <a:r>
                        <a:rPr lang="ca-ES" sz="1100" u="none" strike="noStrike" dirty="0">
                          <a:effectLst/>
                          <a:latin typeface="+mj-lt"/>
                        </a:rPr>
                        <a:t>. Impostos directes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84.054.101,30 €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82.148.227,92 €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1.905.873,38 </a:t>
                      </a:r>
                      <a:r>
                        <a:rPr lang="ca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>
                          <a:solidFill>
                            <a:srgbClr val="71B206"/>
                          </a:solidFill>
                          <a:effectLst/>
                          <a:latin typeface="+mj-lt"/>
                        </a:rPr>
                        <a:t>2,32%</a:t>
                      </a:r>
                      <a:endParaRPr lang="ca-ES" sz="1100" b="1" i="0" u="none" strike="noStrike" dirty="0">
                        <a:solidFill>
                          <a:srgbClr val="71B206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24776">
                <a:tc>
                  <a:txBody>
                    <a:bodyPr/>
                    <a:lstStyle/>
                    <a:p>
                      <a:pPr algn="l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   II</a:t>
                      </a:r>
                      <a:r>
                        <a:rPr lang="ca-ES" sz="1100" u="none" strike="noStrike" dirty="0">
                          <a:effectLst/>
                          <a:latin typeface="+mj-lt"/>
                        </a:rPr>
                        <a:t>. Impostos indirectes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7.591.142,43 €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7.181.932,05 €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409.210,38 </a:t>
                      </a:r>
                      <a:r>
                        <a:rPr lang="ca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>
                          <a:solidFill>
                            <a:srgbClr val="71B206"/>
                          </a:solidFill>
                          <a:effectLst/>
                          <a:latin typeface="+mj-lt"/>
                        </a:rPr>
                        <a:t>5,70%</a:t>
                      </a:r>
                      <a:endParaRPr lang="ca-ES" sz="1100" b="1" i="0" u="none" strike="noStrike" dirty="0">
                        <a:solidFill>
                          <a:srgbClr val="71B206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0157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u="none" strike="noStrike" dirty="0" smtClean="0">
                          <a:effectLst/>
                          <a:latin typeface="+mj-lt"/>
                        </a:rPr>
                        <a:t>   III</a:t>
                      </a:r>
                      <a:r>
                        <a:rPr lang="pt-BR" sz="1100" u="none" strike="noStrike" dirty="0">
                          <a:effectLst/>
                          <a:latin typeface="+mj-lt"/>
                        </a:rPr>
                        <a:t>. Taxes, </a:t>
                      </a:r>
                      <a:r>
                        <a:rPr lang="pt-BR" sz="1100" u="none" strike="noStrike" dirty="0" err="1">
                          <a:effectLst/>
                          <a:latin typeface="+mj-lt"/>
                        </a:rPr>
                        <a:t>preus</a:t>
                      </a:r>
                      <a:r>
                        <a:rPr lang="pt-BR" sz="1100" u="none" strike="noStrike" dirty="0">
                          <a:effectLst/>
                          <a:latin typeface="+mj-lt"/>
                        </a:rPr>
                        <a:t> </a:t>
                      </a:r>
                      <a:r>
                        <a:rPr lang="pt-BR" sz="1100" u="none" strike="noStrike" dirty="0" err="1">
                          <a:effectLst/>
                          <a:latin typeface="+mj-lt"/>
                        </a:rPr>
                        <a:t>públic</a:t>
                      </a:r>
                      <a:r>
                        <a:rPr lang="pt-BR" sz="1100" u="none" strike="noStrike" dirty="0">
                          <a:effectLst/>
                          <a:latin typeface="+mj-lt"/>
                        </a:rPr>
                        <a:t> i </a:t>
                      </a:r>
                      <a:r>
                        <a:rPr lang="pt-BR" sz="1100" u="none" strike="noStrike" dirty="0" err="1">
                          <a:effectLst/>
                          <a:latin typeface="+mj-lt"/>
                        </a:rPr>
                        <a:t>altres</a:t>
                      </a:r>
                      <a:r>
                        <a:rPr lang="pt-BR" sz="1100" u="none" strike="noStrike" dirty="0">
                          <a:effectLst/>
                          <a:latin typeface="+mj-lt"/>
                        </a:rPr>
                        <a:t> ingressos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10.885.609,35 €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10.587.208,75 €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298.400,60 </a:t>
                      </a:r>
                      <a:r>
                        <a:rPr lang="ca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>
                          <a:solidFill>
                            <a:srgbClr val="71B206"/>
                          </a:solidFill>
                          <a:effectLst/>
                          <a:latin typeface="+mj-lt"/>
                        </a:rPr>
                        <a:t>2,82%</a:t>
                      </a:r>
                      <a:endParaRPr lang="ca-ES" sz="1100" b="1" i="0" u="none" strike="noStrike" dirty="0">
                        <a:solidFill>
                          <a:srgbClr val="71B206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1813">
                <a:tc>
                  <a:txBody>
                    <a:bodyPr/>
                    <a:lstStyle/>
                    <a:p>
                      <a:pPr algn="l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   IV</a:t>
                      </a:r>
                      <a:r>
                        <a:rPr lang="ca-ES" sz="1100" u="none" strike="noStrike" dirty="0">
                          <a:effectLst/>
                          <a:latin typeface="+mj-lt"/>
                        </a:rPr>
                        <a:t>. Subvencions i transferències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30.876.468,89 €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29.999.474,88 €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876.994,01 </a:t>
                      </a:r>
                      <a:r>
                        <a:rPr lang="ca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solidFill>
                            <a:srgbClr val="71B206"/>
                          </a:solidFill>
                          <a:effectLst/>
                          <a:latin typeface="+mj-lt"/>
                        </a:rPr>
                        <a:t>2,92%</a:t>
                      </a:r>
                      <a:endParaRPr lang="ca-ES" sz="1100" b="1" i="0" u="none" strike="noStrike" dirty="0">
                        <a:solidFill>
                          <a:srgbClr val="71B206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17039">
                <a:tc>
                  <a:txBody>
                    <a:bodyPr/>
                    <a:lstStyle/>
                    <a:p>
                      <a:pPr algn="l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   V</a:t>
                      </a:r>
                      <a:r>
                        <a:rPr lang="ca-ES" sz="1100" u="none" strike="noStrike" dirty="0">
                          <a:effectLst/>
                          <a:latin typeface="+mj-lt"/>
                        </a:rPr>
                        <a:t>. Ingressos patrimonials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1.076.600,00 €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 smtClean="0">
                          <a:effectLst/>
                          <a:latin typeface="+mj-lt"/>
                        </a:rPr>
                        <a:t>771.400,00 €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305.200,00 </a:t>
                      </a:r>
                      <a:r>
                        <a:rPr lang="ca-E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€</a:t>
                      </a:r>
                      <a:endParaRPr lang="ca-E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100" u="none" strike="noStrike" dirty="0">
                          <a:solidFill>
                            <a:srgbClr val="71B206"/>
                          </a:solidFill>
                          <a:effectLst/>
                          <a:latin typeface="+mj-lt"/>
                        </a:rPr>
                        <a:t>39,56%</a:t>
                      </a:r>
                      <a:endParaRPr lang="ca-ES" sz="1100" b="1" i="0" u="none" strike="noStrike" dirty="0">
                        <a:solidFill>
                          <a:srgbClr val="71B206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88998"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400" b="1" u="none" strike="noStrike" dirty="0" smtClean="0">
                          <a:solidFill>
                            <a:schemeClr val="accent4"/>
                          </a:solidFill>
                          <a:effectLst/>
                          <a:latin typeface="+mj-lt"/>
                        </a:rPr>
                        <a:t>   OPERACIONS CORRENTS</a:t>
                      </a:r>
                      <a:endParaRPr lang="ca-ES" sz="1400" b="1" i="0" u="none" strike="noStrike" dirty="0">
                        <a:solidFill>
                          <a:schemeClr val="accent4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400" b="1" i="0" u="none" strike="noStrike" dirty="0" smtClean="0">
                          <a:solidFill>
                            <a:schemeClr val="accent4"/>
                          </a:solidFill>
                          <a:effectLst/>
                          <a:latin typeface="+mj-lt"/>
                        </a:rPr>
                        <a:t>134.483.921,97</a:t>
                      </a:r>
                      <a:r>
                        <a:rPr lang="ca-ES" sz="1400" b="1" i="0" u="none" strike="noStrike" baseline="0" dirty="0" smtClean="0">
                          <a:solidFill>
                            <a:schemeClr val="accent4"/>
                          </a:solidFill>
                          <a:effectLst/>
                          <a:latin typeface="+mj-lt"/>
                        </a:rPr>
                        <a:t> €</a:t>
                      </a:r>
                      <a:endParaRPr lang="ca-ES" sz="1400" b="1" i="0" u="none" strike="noStrike" dirty="0">
                        <a:solidFill>
                          <a:schemeClr val="accent4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400" b="1" u="none" strike="noStrike" dirty="0" smtClean="0">
                          <a:solidFill>
                            <a:schemeClr val="accent4"/>
                          </a:solidFill>
                          <a:effectLst/>
                          <a:latin typeface="+mj-lt"/>
                        </a:rPr>
                        <a:t>130.688.243,6 €</a:t>
                      </a:r>
                      <a:endParaRPr lang="ca-ES" sz="1400" b="1" i="0" u="none" strike="noStrike" dirty="0">
                        <a:solidFill>
                          <a:schemeClr val="accent4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400" b="1" i="0" u="none" strike="noStrike" dirty="0" smtClean="0">
                          <a:solidFill>
                            <a:schemeClr val="accent4"/>
                          </a:solidFill>
                          <a:effectLst/>
                          <a:latin typeface="+mj-lt"/>
                        </a:rPr>
                        <a:t>3.795.678,37 € </a:t>
                      </a:r>
                      <a:endParaRPr lang="ca-ES" sz="1400" b="1" i="0" u="none" strike="noStrike" dirty="0">
                        <a:solidFill>
                          <a:schemeClr val="accent4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1400" b="1" u="none" strike="noStrike" dirty="0" smtClean="0">
                          <a:solidFill>
                            <a:schemeClr val="accent4"/>
                          </a:solidFill>
                          <a:effectLst/>
                          <a:latin typeface="+mj-lt"/>
                        </a:rPr>
                        <a:t>2,90%</a:t>
                      </a:r>
                      <a:endParaRPr lang="ca-ES" sz="1400" b="1" i="0" u="none" strike="noStrike" dirty="0">
                        <a:solidFill>
                          <a:schemeClr val="accent4"/>
                        </a:solidFill>
                        <a:effectLst/>
                        <a:latin typeface="+mj-lt"/>
                      </a:endParaRPr>
                    </a:p>
                  </a:txBody>
                  <a:tcPr marL="5557" marR="5557" marT="5557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F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7832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8</a:t>
            </a:fld>
            <a:endParaRPr lang="es-E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s-ES" sz="900" smtClean="0">
                <a:latin typeface="Source Sans Pro Light"/>
                <a:cs typeface="Source Sans Pro Light"/>
              </a:rPr>
              <a:t>PRESSUPOST 2022                                                  AJUNTAMENT DE SANT CUGAT </a:t>
            </a:r>
            <a:endParaRPr lang="es-ES" sz="900" dirty="0">
              <a:latin typeface="Source Sans Pro Light"/>
              <a:cs typeface="Source Sans Pro Light"/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8148756"/>
              </p:ext>
            </p:extLst>
          </p:nvPr>
        </p:nvGraphicFramePr>
        <p:xfrm>
          <a:off x="213519" y="879803"/>
          <a:ext cx="8839200" cy="261811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314450"/>
                <a:gridCol w="1057275"/>
                <a:gridCol w="1143000"/>
                <a:gridCol w="1047750"/>
                <a:gridCol w="1057275"/>
                <a:gridCol w="1095375"/>
                <a:gridCol w="1076325"/>
                <a:gridCol w="1047750"/>
              </a:tblGrid>
              <a:tr h="398717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Source Sans Pro Semibold" panose="020B0603030403020204" pitchFamily="34" charset="0"/>
                        </a:rPr>
                        <a:t>CAPÍTOLS</a:t>
                      </a:r>
                      <a:endParaRPr lang="ca-ES" sz="14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Source Sans Pro Semibold" panose="020B0603030403020204" pitchFamily="34" charset="0"/>
                      </a:endParaRPr>
                    </a:p>
                  </a:txBody>
                  <a:tcPr marL="7866" marR="7866" marT="78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4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Source Sans Pro Semibold" panose="020B0603030403020204" pitchFamily="34" charset="0"/>
                        </a:rPr>
                        <a:t>2016</a:t>
                      </a:r>
                      <a:endParaRPr lang="ca-ES" sz="14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Source Sans Pro Semibold" panose="020B0603030403020204" pitchFamily="34" charset="0"/>
                      </a:endParaRPr>
                    </a:p>
                  </a:txBody>
                  <a:tcPr marL="7866" marR="7866" marT="7866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4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Source Sans Pro Semibold" panose="020B0603030403020204" pitchFamily="34" charset="0"/>
                        </a:rPr>
                        <a:t>2017</a:t>
                      </a:r>
                      <a:endParaRPr lang="ca-ES" sz="14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Source Sans Pro Semibold" panose="020B0603030403020204" pitchFamily="34" charset="0"/>
                      </a:endParaRPr>
                    </a:p>
                  </a:txBody>
                  <a:tcPr marL="7866" marR="7866" marT="7866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4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Source Sans Pro Semibold" panose="020B0603030403020204" pitchFamily="34" charset="0"/>
                        </a:rPr>
                        <a:t>2018</a:t>
                      </a:r>
                      <a:endParaRPr lang="ca-ES" sz="14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Source Sans Pro Semibold" panose="020B0603030403020204" pitchFamily="34" charset="0"/>
                      </a:endParaRPr>
                    </a:p>
                  </a:txBody>
                  <a:tcPr marL="7866" marR="7866" marT="7866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4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Source Sans Pro Semibold" panose="020B0603030403020204" pitchFamily="34" charset="0"/>
                        </a:rPr>
                        <a:t>2019</a:t>
                      </a:r>
                      <a:endParaRPr lang="ca-ES" sz="14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Source Sans Pro Semibold" panose="020B0603030403020204" pitchFamily="34" charset="0"/>
                      </a:endParaRPr>
                    </a:p>
                  </a:txBody>
                  <a:tcPr marL="7866" marR="7866" marT="7866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4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Source Sans Pro Semibold" panose="020B0603030403020204" pitchFamily="34" charset="0"/>
                        </a:rPr>
                        <a:t>2020</a:t>
                      </a:r>
                      <a:endParaRPr lang="ca-ES" sz="14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Source Sans Pro Semibold" panose="020B0603030403020204" pitchFamily="34" charset="0"/>
                      </a:endParaRPr>
                    </a:p>
                  </a:txBody>
                  <a:tcPr marL="7866" marR="7866" marT="7866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4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Source Sans Pro Semibold" panose="020B0603030403020204" pitchFamily="34" charset="0"/>
                        </a:rPr>
                        <a:t>2021</a:t>
                      </a:r>
                      <a:endParaRPr lang="ca-ES" sz="14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Source Sans Pro Semibold" panose="020B0603030403020204" pitchFamily="34" charset="0"/>
                      </a:endParaRPr>
                    </a:p>
                  </a:txBody>
                  <a:tcPr marL="7866" marR="7866" marT="7866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4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Source Sans Pro Semibold" panose="020B0603030403020204" pitchFamily="34" charset="0"/>
                        </a:rPr>
                        <a:t>2022</a:t>
                      </a:r>
                      <a:endParaRPr lang="ca-ES" sz="14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Source Sans Pro Semibold" panose="020B0603030403020204" pitchFamily="34" charset="0"/>
                      </a:endParaRPr>
                    </a:p>
                  </a:txBody>
                  <a:tcPr marL="7866" marR="7866" marT="7866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solidFill>
                      <a:srgbClr val="E2EBD1"/>
                    </a:solidFill>
                  </a:tcPr>
                </a:tc>
              </a:tr>
              <a:tr h="352499"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>
                          <a:effectLst/>
                          <a:latin typeface="Source Sans Pro Light" panose="020B0403030403020204" pitchFamily="34" charset="0"/>
                        </a:rPr>
                        <a:t>Impostos directes.</a:t>
                      </a:r>
                      <a:endParaRPr lang="ca-ES" sz="9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76.267.439,20</a:t>
                      </a:r>
                      <a:endParaRPr lang="ca-ES" sz="9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76.669.424,00</a:t>
                      </a:r>
                      <a:endParaRPr lang="ca-ES" sz="9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77.811.237,92</a:t>
                      </a:r>
                      <a:endParaRPr lang="ca-ES" sz="9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77.537.884,23</a:t>
                      </a:r>
                      <a:endParaRPr lang="ca-ES" sz="9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80.575.821,76</a:t>
                      </a:r>
                      <a:endParaRPr lang="ca-ES" sz="9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82.148.227,92</a:t>
                      </a:r>
                      <a:endParaRPr lang="ca-ES" sz="9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84.054.101,3</a:t>
                      </a:r>
                      <a:endParaRPr lang="ca-ES" sz="9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>
                          <a:effectLst/>
                          <a:latin typeface="Source Sans Pro Light" panose="020B0403030403020204" pitchFamily="34" charset="0"/>
                        </a:rPr>
                        <a:t>Impostos indirectes.</a:t>
                      </a:r>
                      <a:endParaRPr lang="ca-ES" sz="9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3.696.948,78</a:t>
                      </a:r>
                      <a:endParaRPr lang="ca-ES" sz="9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4.809.451,00</a:t>
                      </a:r>
                      <a:endParaRPr lang="ca-ES" sz="9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6.766.575,44</a:t>
                      </a:r>
                      <a:endParaRPr lang="ca-ES" sz="9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6.787.370,57</a:t>
                      </a:r>
                      <a:endParaRPr lang="ca-ES" sz="9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7.251.275,90</a:t>
                      </a:r>
                      <a:endParaRPr lang="ca-ES" sz="9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7.181.932,05</a:t>
                      </a:r>
                      <a:endParaRPr lang="ca-ES" sz="9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7.591.142,43</a:t>
                      </a:r>
                      <a:endParaRPr lang="ca-ES" sz="9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86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  <a:latin typeface="Source Sans Pro Light" panose="020B0403030403020204" pitchFamily="34" charset="0"/>
                        </a:rPr>
                        <a:t>Taxes, </a:t>
                      </a:r>
                      <a:r>
                        <a:rPr lang="pt-BR" sz="900" u="none" strike="noStrike" dirty="0" err="1">
                          <a:effectLst/>
                          <a:latin typeface="Source Sans Pro Light" panose="020B0403030403020204" pitchFamily="34" charset="0"/>
                        </a:rPr>
                        <a:t>preus</a:t>
                      </a:r>
                      <a:r>
                        <a:rPr lang="pt-BR" sz="900" u="none" strike="noStrike" dirty="0">
                          <a:effectLst/>
                          <a:latin typeface="Source Sans Pro Light" panose="020B0403030403020204" pitchFamily="34" charset="0"/>
                        </a:rPr>
                        <a:t> </a:t>
                      </a:r>
                      <a:r>
                        <a:rPr lang="pt-BR" sz="900" u="none" strike="noStrike" dirty="0" err="1">
                          <a:effectLst/>
                          <a:latin typeface="Source Sans Pro Light" panose="020B0403030403020204" pitchFamily="34" charset="0"/>
                        </a:rPr>
                        <a:t>públics</a:t>
                      </a:r>
                      <a:r>
                        <a:rPr lang="pt-BR" sz="900" u="none" strike="noStrike" dirty="0">
                          <a:effectLst/>
                          <a:latin typeface="Source Sans Pro Light" panose="020B0403030403020204" pitchFamily="34" charset="0"/>
                        </a:rPr>
                        <a:t> i </a:t>
                      </a:r>
                      <a:r>
                        <a:rPr lang="pt-BR" sz="900" u="none" strike="noStrike" dirty="0" err="1">
                          <a:effectLst/>
                          <a:latin typeface="Source Sans Pro Light" panose="020B0403030403020204" pitchFamily="34" charset="0"/>
                        </a:rPr>
                        <a:t>altres</a:t>
                      </a:r>
                      <a:r>
                        <a:rPr lang="pt-BR" sz="900" u="none" strike="noStrike" dirty="0">
                          <a:effectLst/>
                          <a:latin typeface="Source Sans Pro Light" panose="020B0403030403020204" pitchFamily="34" charset="0"/>
                        </a:rPr>
                        <a:t> ingressos.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9.674.202,60</a:t>
                      </a:r>
                      <a:endParaRPr lang="ca-ES" sz="9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9.339.418,59</a:t>
                      </a:r>
                      <a:endParaRPr lang="ca-ES" sz="9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10.123.851,00</a:t>
                      </a:r>
                      <a:endParaRPr lang="ca-ES" sz="9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11.285.371,32</a:t>
                      </a:r>
                      <a:endParaRPr lang="ca-ES" sz="9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10.887.173,67</a:t>
                      </a:r>
                      <a:endParaRPr lang="ca-ES" sz="9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10.587.208,74</a:t>
                      </a:r>
                      <a:endParaRPr lang="ca-ES" sz="9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10.885.609,35</a:t>
                      </a:r>
                      <a:endParaRPr lang="ca-ES" sz="9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182"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u="none" strike="noStrike" dirty="0">
                          <a:effectLst/>
                          <a:latin typeface="Source Sans Pro Light" panose="020B0403030403020204" pitchFamily="34" charset="0"/>
                        </a:rPr>
                        <a:t>Transferència corrents.</a:t>
                      </a:r>
                      <a:endParaRPr lang="ca-ES" sz="9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20.250.726,38</a:t>
                      </a:r>
                      <a:endParaRPr lang="ca-ES" sz="9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21.171.129,00</a:t>
                      </a:r>
                      <a:endParaRPr lang="ca-ES" sz="9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23.615.772,69</a:t>
                      </a:r>
                      <a:endParaRPr lang="ca-ES" sz="9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25.643.878,36</a:t>
                      </a:r>
                      <a:endParaRPr lang="ca-ES" sz="9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28.143.874,21</a:t>
                      </a:r>
                      <a:endParaRPr lang="ca-ES" sz="9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29.99474,89</a:t>
                      </a:r>
                      <a:endParaRPr lang="ca-ES" sz="9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30.876.468,89</a:t>
                      </a:r>
                      <a:endParaRPr lang="ca-ES" sz="9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>
                          <a:effectLst/>
                          <a:latin typeface="Source Sans Pro Light" panose="020B0403030403020204" pitchFamily="34" charset="0"/>
                        </a:rPr>
                        <a:t>Ingressos patrimonials.</a:t>
                      </a:r>
                      <a:endParaRPr lang="ca-ES" sz="9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656.133,47</a:t>
                      </a:r>
                      <a:endParaRPr lang="ca-ES" sz="9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649.358,00</a:t>
                      </a:r>
                      <a:endParaRPr lang="ca-ES" sz="9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649.392,00</a:t>
                      </a:r>
                      <a:endParaRPr lang="ca-ES" sz="9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653.445,00</a:t>
                      </a:r>
                      <a:endParaRPr lang="ca-ES" sz="9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854.642,86</a:t>
                      </a:r>
                      <a:endParaRPr lang="ca-ES" sz="9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771.400,00</a:t>
                      </a:r>
                      <a:endParaRPr lang="ca-ES" sz="9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900" u="none" strike="noStrike" dirty="0" smtClean="0">
                          <a:effectLst/>
                          <a:latin typeface="Source Sans Pro Light" panose="020B0403030403020204" pitchFamily="34" charset="0"/>
                        </a:rPr>
                        <a:t>1.076.600,00</a:t>
                      </a:r>
                      <a:endParaRPr lang="ca-ES" sz="9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 Light" panose="020B0403030403020204" pitchFamily="34" charset="0"/>
                      </a:endParaRPr>
                    </a:p>
                  </a:txBody>
                  <a:tcPr marL="7866" marR="7866" marT="7866" marB="0"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000" b="1" i="0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Source Sans Pro Semibold" panose="020B0603030403020204" pitchFamily="34" charset="0"/>
                        </a:rPr>
                        <a:t>INGRESSOS</a:t>
                      </a:r>
                      <a:r>
                        <a:rPr lang="es-ES_tradnl" sz="1000" b="1" i="0" u="none" strike="noStrike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Source Sans Pro Semibold" panose="020B0603030403020204" pitchFamily="34" charset="0"/>
                        </a:rPr>
                        <a:t> CORRENTS</a:t>
                      </a:r>
                      <a:endParaRPr lang="ca-ES" sz="10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Source Sans Pro Semibold" panose="020B0603030403020204" pitchFamily="34" charset="0"/>
                      </a:endParaRPr>
                    </a:p>
                  </a:txBody>
                  <a:tcPr marL="7866" marR="7866" marT="7866" marB="0" anchor="ctr"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000" b="1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Source Sans Pro Semibold" panose="020B0603030403020204" pitchFamily="34" charset="0"/>
                        </a:rPr>
                        <a:t>110.545.450,43 </a:t>
                      </a:r>
                      <a:r>
                        <a:rPr lang="ca-ES" sz="10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Source Sans Pro Semibold" panose="020B0603030403020204" pitchFamily="34" charset="0"/>
                        </a:rPr>
                        <a:t>€ </a:t>
                      </a:r>
                      <a:endParaRPr lang="ca-ES" sz="10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Source Sans Pro Semibold" panose="020B0603030403020204" pitchFamily="34" charset="0"/>
                      </a:endParaRPr>
                    </a:p>
                  </a:txBody>
                  <a:tcPr marL="7866" marR="7866" marT="7866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000" b="1" u="none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Source Sans Pro Semibold" panose="020B0603030403020204" pitchFamily="34" charset="0"/>
                        </a:rPr>
                        <a:t>112.638.780,59 </a:t>
                      </a:r>
                      <a:r>
                        <a:rPr lang="ca-ES" sz="10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Source Sans Pro Semibold" panose="020B0603030403020204" pitchFamily="34" charset="0"/>
                        </a:rPr>
                        <a:t>€ </a:t>
                      </a:r>
                      <a:endParaRPr lang="ca-ES" sz="10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Source Sans Pro Semibold" panose="020B0603030403020204" pitchFamily="34" charset="0"/>
                      </a:endParaRPr>
                    </a:p>
                  </a:txBody>
                  <a:tcPr marL="7866" marR="7866" marT="7866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0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Source Sans Pro Semibold" panose="020B0603030403020204" pitchFamily="34" charset="0"/>
                        </a:rPr>
                        <a:t>    118.966.829,05 € </a:t>
                      </a:r>
                      <a:endParaRPr lang="ca-ES" sz="10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Source Sans Pro Semibold" panose="020B0603030403020204" pitchFamily="34" charset="0"/>
                      </a:endParaRPr>
                    </a:p>
                  </a:txBody>
                  <a:tcPr marL="7866" marR="7866" marT="7866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0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Source Sans Pro Semibold" panose="020B0603030403020204" pitchFamily="34" charset="0"/>
                        </a:rPr>
                        <a:t>    121.907.949,48 € </a:t>
                      </a:r>
                      <a:endParaRPr lang="ca-ES" sz="10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Source Sans Pro Semibold" panose="020B0603030403020204" pitchFamily="34" charset="0"/>
                      </a:endParaRPr>
                    </a:p>
                  </a:txBody>
                  <a:tcPr marL="7866" marR="7866" marT="7866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0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Source Sans Pro Semibold" panose="020B0603030403020204" pitchFamily="34" charset="0"/>
                        </a:rPr>
                        <a:t>    127.712.788,40 € </a:t>
                      </a:r>
                      <a:endParaRPr lang="ca-ES" sz="10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Source Sans Pro Semibold" panose="020B0603030403020204" pitchFamily="34" charset="0"/>
                      </a:endParaRPr>
                    </a:p>
                  </a:txBody>
                  <a:tcPr marL="7866" marR="7866" marT="7866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0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Source Sans Pro Semibold" panose="020B0603030403020204" pitchFamily="34" charset="0"/>
                        </a:rPr>
                        <a:t>    130.690.264,60 € </a:t>
                      </a:r>
                      <a:endParaRPr lang="ca-ES" sz="10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Source Sans Pro Semibold" panose="020B0603030403020204" pitchFamily="34" charset="0"/>
                      </a:endParaRPr>
                    </a:p>
                  </a:txBody>
                  <a:tcPr marL="7866" marR="7866" marT="7866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2EB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a-ES" sz="10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Source Sans Pro Semibold" panose="020B0603030403020204" pitchFamily="34" charset="0"/>
                        </a:rPr>
                        <a:t>    134.483.921,97 € </a:t>
                      </a:r>
                      <a:endParaRPr lang="ca-ES" sz="10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Source Sans Pro Semibold" panose="020B0603030403020204" pitchFamily="34" charset="0"/>
                      </a:endParaRPr>
                    </a:p>
                  </a:txBody>
                  <a:tcPr marL="7866" marR="7866" marT="7866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2EBD1"/>
                    </a:solidFill>
                  </a:tcPr>
                </a:tc>
              </a:tr>
            </a:tbl>
          </a:graphicData>
        </a:graphic>
      </p:graphicFrame>
      <p:sp>
        <p:nvSpPr>
          <p:cNvPr id="5" name="Rectángulo 4"/>
          <p:cNvSpPr/>
          <p:nvPr/>
        </p:nvSpPr>
        <p:spPr>
          <a:xfrm>
            <a:off x="213519" y="32767"/>
            <a:ext cx="55245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400" b="1" dirty="0" smtClean="0">
                <a:solidFill>
                  <a:srgbClr val="92D050"/>
                </a:solidFill>
                <a:latin typeface="Source Sans Pro Black"/>
                <a:cs typeface="Source Sans Pro Black"/>
              </a:rPr>
              <a:t>INGRESSOS CORRENTS</a:t>
            </a:r>
          </a:p>
          <a:p>
            <a:r>
              <a:rPr lang="ca-ES" sz="2400" dirty="0" smtClean="0">
                <a:latin typeface="Source Sans Pro Light" panose="020B0403030403020204" pitchFamily="34" charset="0"/>
                <a:cs typeface="Source Sans Pro Black"/>
              </a:rPr>
              <a:t>Evolució</a:t>
            </a:r>
            <a:r>
              <a:rPr lang="ca-ES" sz="2400" dirty="0" smtClean="0">
                <a:solidFill>
                  <a:srgbClr val="92D050"/>
                </a:solidFill>
                <a:latin typeface="Source Sans Pro Black"/>
                <a:cs typeface="Source Sans Pro Black"/>
              </a:rPr>
              <a:t> </a:t>
            </a:r>
            <a:endParaRPr lang="ca-ES" sz="2400" dirty="0"/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8339495"/>
              </p:ext>
            </p:extLst>
          </p:nvPr>
        </p:nvGraphicFramePr>
        <p:xfrm>
          <a:off x="371475" y="3668766"/>
          <a:ext cx="8315325" cy="2667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8517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719F25F-B413-F04E-88E9-50125B4CD35B}" type="slidenum">
              <a:rPr lang="es-ES" smtClean="0"/>
              <a:pPr/>
              <a:t>9</a:t>
            </a:fld>
            <a:endParaRPr lang="es-ES"/>
          </a:p>
        </p:txBody>
      </p:sp>
      <p:sp>
        <p:nvSpPr>
          <p:cNvPr id="9" name="Marcador de pie de página 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s-ES" dirty="0" smtClean="0">
                <a:latin typeface="Source Sans Pro" panose="020B0503030403020204" pitchFamily="34" charset="0"/>
              </a:rPr>
              <a:t>PRESSUPOST 2022                                                  AJUNTAMENT DE SANT CUGAT </a:t>
            </a:r>
            <a:endParaRPr lang="es-ES" dirty="0">
              <a:latin typeface="Source Sans Pro" panose="020B0503030403020204" pitchFamily="34" charset="0"/>
            </a:endParaRPr>
          </a:p>
        </p:txBody>
      </p:sp>
      <p:sp>
        <p:nvSpPr>
          <p:cNvPr id="50" name="CuadroTexto 49"/>
          <p:cNvSpPr txBox="1"/>
          <p:nvPr/>
        </p:nvSpPr>
        <p:spPr>
          <a:xfrm>
            <a:off x="539578" y="534489"/>
            <a:ext cx="7044352" cy="38814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ca-ES" sz="2400" b="1" dirty="0" smtClean="0">
                <a:solidFill>
                  <a:srgbClr val="92D050"/>
                </a:solidFill>
                <a:latin typeface="Source Sans Pro Black"/>
                <a:cs typeface="Source Sans Pro Black"/>
              </a:rPr>
              <a:t>INGRESSOS</a:t>
            </a:r>
            <a:endParaRPr lang="ca-ES" sz="2400" dirty="0" smtClean="0">
              <a:solidFill>
                <a:srgbClr val="71B206"/>
              </a:solidFill>
              <a:latin typeface="Source Sans Pro Black"/>
              <a:cs typeface="Source Sans Pro Black"/>
            </a:endParaRPr>
          </a:p>
        </p:txBody>
      </p:sp>
      <p:sp>
        <p:nvSpPr>
          <p:cNvPr id="7" name="CuadroTexto 49"/>
          <p:cNvSpPr txBox="1"/>
          <p:nvPr/>
        </p:nvSpPr>
        <p:spPr>
          <a:xfrm>
            <a:off x="1066800" y="1329440"/>
            <a:ext cx="7044352" cy="45008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just"/>
            <a:r>
              <a:rPr lang="ca-ES" sz="2400" dirty="0" smtClean="0">
                <a:latin typeface="Source Sans Pro Light" panose="020B0403030403020204" pitchFamily="34" charset="0"/>
                <a:cs typeface="Source Sans Pro Black"/>
              </a:rPr>
              <a:t>Compensació per l’Estat en la Participació dels ingressos de l’Estat (PIE), estimada en un 10%, encara que segurament serà superior.</a:t>
            </a:r>
          </a:p>
          <a:p>
            <a:pPr algn="just"/>
            <a:endParaRPr lang="es-ES" sz="2400" dirty="0" smtClean="0">
              <a:latin typeface="Source Sans Pro Light" panose="020B0403030403020204" pitchFamily="34" charset="0"/>
              <a:cs typeface="Source Sans Pro Black"/>
            </a:endParaRPr>
          </a:p>
          <a:p>
            <a:pPr algn="just"/>
            <a:endParaRPr lang="ca-ES" sz="2400" dirty="0">
              <a:latin typeface="Source Sans Pro Light" panose="020B0403030403020204" pitchFamily="34" charset="0"/>
              <a:cs typeface="Source Sans Pro Black"/>
            </a:endParaRPr>
          </a:p>
          <a:p>
            <a:pPr algn="just"/>
            <a:r>
              <a:rPr lang="ca-ES" sz="2400" dirty="0" smtClean="0">
                <a:latin typeface="Source Sans Pro Light" panose="020B0403030403020204" pitchFamily="34" charset="0"/>
                <a:cs typeface="Source Sans Pro Black"/>
              </a:rPr>
              <a:t>Afectació mínima en el pressupost inicial en les Plus Vàlues, per dos motius:</a:t>
            </a:r>
          </a:p>
          <a:p>
            <a:pPr algn="just"/>
            <a:endParaRPr lang="ca-ES" sz="2400" dirty="0" smtClean="0">
              <a:latin typeface="Source Sans Pro Light" panose="020B0403030403020204" pitchFamily="34" charset="0"/>
              <a:cs typeface="Source Sans Pro Black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ca-ES" sz="2400" dirty="0" smtClean="0">
                <a:latin typeface="Source Sans Pro Light" panose="020B0403030403020204" pitchFamily="34" charset="0"/>
                <a:cs typeface="Source Sans Pro Black"/>
              </a:rPr>
              <a:t>La previsió inicial per al 2022, abans de la sentència, era incrementar aquesta partida.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ca-ES" sz="2400" dirty="0" smtClean="0">
                <a:latin typeface="Source Sans Pro Light" panose="020B0403030403020204" pitchFamily="34" charset="0"/>
                <a:cs typeface="Source Sans Pro Black"/>
              </a:rPr>
              <a:t>Dins l’exercici de 2022 es liquidaran les </a:t>
            </a:r>
            <a:r>
              <a:rPr lang="ca-ES" sz="2400" dirty="0">
                <a:latin typeface="Source Sans Pro Light" panose="020B0403030403020204" pitchFamily="34" charset="0"/>
                <a:cs typeface="Source Sans Pro Black"/>
              </a:rPr>
              <a:t>P</a:t>
            </a:r>
            <a:r>
              <a:rPr lang="ca-ES" sz="2400" dirty="0" smtClean="0">
                <a:latin typeface="Source Sans Pro Light" panose="020B0403030403020204" pitchFamily="34" charset="0"/>
                <a:cs typeface="Source Sans Pro Black"/>
              </a:rPr>
              <a:t>lus </a:t>
            </a:r>
            <a:r>
              <a:rPr lang="ca-ES" sz="2400" dirty="0">
                <a:latin typeface="Source Sans Pro Light" panose="020B0403030403020204" pitchFamily="34" charset="0"/>
                <a:cs typeface="Source Sans Pro Black"/>
              </a:rPr>
              <a:t>V</a:t>
            </a:r>
            <a:r>
              <a:rPr lang="ca-ES" sz="2400" dirty="0" smtClean="0">
                <a:latin typeface="Source Sans Pro Light" panose="020B0403030403020204" pitchFamily="34" charset="0"/>
                <a:cs typeface="Source Sans Pro Black"/>
              </a:rPr>
              <a:t>àlues suspeses desprès de la sentència.</a:t>
            </a:r>
          </a:p>
        </p:txBody>
      </p:sp>
    </p:spTree>
    <p:extLst>
      <p:ext uri="{BB962C8B-B14F-4D97-AF65-F5344CB8AC3E}">
        <p14:creationId xmlns:p14="http://schemas.microsoft.com/office/powerpoint/2010/main" val="407068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8508</TotalTime>
  <Words>2280</Words>
  <Application>Microsoft Office PowerPoint</Application>
  <PresentationFormat>Presentació en pantalla (4:3)</PresentationFormat>
  <Paragraphs>868</Paragraphs>
  <Slides>32</Slides>
  <Notes>1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12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32</vt:i4>
      </vt:variant>
    </vt:vector>
  </HeadingPairs>
  <TitlesOfParts>
    <vt:vector size="45" baseType="lpstr">
      <vt:lpstr>Arial Unicode MS</vt:lpstr>
      <vt:lpstr>Aharoni</vt:lpstr>
      <vt:lpstr>Arial</vt:lpstr>
      <vt:lpstr>Arial Black</vt:lpstr>
      <vt:lpstr>Calibri</vt:lpstr>
      <vt:lpstr>Source Sans Pro</vt:lpstr>
      <vt:lpstr>Source Sans Pro Black</vt:lpstr>
      <vt:lpstr>Source Sans Pro ExtraLight</vt:lpstr>
      <vt:lpstr>Source Sans Pro Light</vt:lpstr>
      <vt:lpstr>Source Sans Pro Semibold</vt:lpstr>
      <vt:lpstr>Times New Roman</vt:lpstr>
      <vt:lpstr>Wingdings</vt:lpstr>
      <vt:lpstr>Tema de Office</vt:lpstr>
      <vt:lpstr>PRESSUPOST 2022  Tinència d’Alcaldia de Presidència, Hisenda, Serveis Urbans, Mobilitat i  Seguretat       #elsantcugatquevols  #elsantcugatquefem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isidre</dc:creator>
  <cp:lastModifiedBy>Joaquim Lloveras</cp:lastModifiedBy>
  <cp:revision>447</cp:revision>
  <cp:lastPrinted>2022-02-17T12:34:36Z</cp:lastPrinted>
  <dcterms:created xsi:type="dcterms:W3CDTF">2017-03-21T11:20:08Z</dcterms:created>
  <dcterms:modified xsi:type="dcterms:W3CDTF">2022-02-17T18:16:30Z</dcterms:modified>
</cp:coreProperties>
</file>